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6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44E54EA-EE85-436D-A451-04BF73EDAEF7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434DF41-298C-4D96-9134-A396DADD88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025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388F52-A7AF-4C4E-9CF5-EF43D76308E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C01D7-AFE5-4774-BCA1-3DA93111D0D7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6D2BB-FFFD-4957-8635-6198930B24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157079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793D6-82D6-43BD-A58C-F86AA3F65CB0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0019C-8C52-4016-94F1-70EB765CCF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527830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5F8ED-0049-43FD-B8EA-FB9A8083EE7D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A6A59-FF49-4484-ADDC-BDC7F889E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520688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0FEE3-79EF-43D7-8433-E71B7BE75060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E3D1C-A718-40A7-98E2-449BBFD2D2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940398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DDB4C-4996-47C3-B46B-1D7B28190E83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3F9EC-9745-4AEF-AC8A-1D68CD3427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097084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09523-DB4F-4208-A57E-8B678D77FAB4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F53BD-C802-4732-937A-6A56B2EE9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724566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4C82D-733F-456A-8BD0-5D909D84F94B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A7CE1-FABD-4A47-977F-67E2374E1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244207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7A15C-0150-4B3F-9037-4CFD5DF4E869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46A35-4F38-401A-B4CB-D969034ED4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727182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172D8-147E-4AAA-86B5-FD28CA4FBE95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768E3-6C15-4904-ACB9-26917D1C0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827645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7411D-14C1-4ED5-AC25-22F9EAE8086F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2FC6A-2314-4ABA-A39F-DBBD0554D4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829673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5965A-7031-424A-A623-40C2754A976F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4BB2D-948E-43E1-83F2-F9C0AD738D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178319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D02883-0A1D-466F-82D5-076264999493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6360852-FC68-4BD2-8F30-8925BABD44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4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bin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slide" Target="slide11.xml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png"/><Relationship Id="rId7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bin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audio2.bin"/><Relationship Id="rId1" Type="http://schemas.openxmlformats.org/officeDocument/2006/relationships/audio" Target="../media/audio1.bin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046.radikal.ru/0805/3e/dcd0e688db78t.jpg" TargetMode="External"/><Relationship Id="rId7" Type="http://schemas.openxmlformats.org/officeDocument/2006/relationships/hyperlink" Target="http://www.podst.ru/pix/user_files/2/1806/music_box_long_play.mp3" TargetMode="External"/><Relationship Id="rId2" Type="http://schemas.openxmlformats.org/officeDocument/2006/relationships/hyperlink" Target="http://www.it-n.ru/attachment.aspx?id=111421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podst.ru/pix/user_files/2/1619/16._Huge_Exterior_Crowd_Applause_With_Boos_Cheers_And_Clap.mp3" TargetMode="External"/><Relationship Id="rId5" Type="http://schemas.openxmlformats.org/officeDocument/2006/relationships/hyperlink" Target="http://www.podst.ru/pix/user_files/2/2085/aplodisments1.mp3" TargetMode="External"/><Relationship Id="rId4" Type="http://schemas.openxmlformats.org/officeDocument/2006/relationships/hyperlink" Target="http://i046.radikal.ru/0805/1d/553b7ae1e0b1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bin"/><Relationship Id="rId6" Type="http://schemas.openxmlformats.org/officeDocument/2006/relationships/slide" Target="slide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bin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bin"/><Relationship Id="rId6" Type="http://schemas.openxmlformats.org/officeDocument/2006/relationships/slide" Target="slide6.xml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" Target="slide7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bin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bin"/><Relationship Id="rId6" Type="http://schemas.openxmlformats.org/officeDocument/2006/relationships/slide" Target="slide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bin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png"/><Relationship Id="rId7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bin"/><Relationship Id="rId6" Type="http://schemas.openxmlformats.org/officeDocument/2006/relationships/image" Target="../media/image8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2"/>
          <p:cNvSpPr>
            <a:spLocks noChangeArrowheads="1"/>
          </p:cNvSpPr>
          <p:nvPr/>
        </p:nvSpPr>
        <p:spPr bwMode="auto">
          <a:xfrm>
            <a:off x="1744663" y="1143000"/>
            <a:ext cx="5654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Century Gothic" pitchFamily="34" charset="0"/>
                <a:cs typeface="Arial" charset="0"/>
              </a:rPr>
              <a:t>Дидактическая игра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000210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entury Gothic" pitchFamily="34" charset="0"/>
                <a:cs typeface="Arial" charset="0"/>
              </a:rPr>
              <a:t> </a:t>
            </a: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  <a:cs typeface="Arial" charset="0"/>
              </a:rPr>
              <a:t>“Let’s play volleyball!”</a:t>
            </a: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  <a:cs typeface="Arial" charset="0"/>
              </a:rPr>
              <a:t> 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2052" name="Прямоугольник 6"/>
          <p:cNvSpPr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gradFill>
            <a:gsLst>
              <a:gs pos="0">
                <a:srgbClr val="5E9EFF"/>
              </a:gs>
              <a:gs pos="0">
                <a:srgbClr val="85C2FF"/>
              </a:gs>
              <a:gs pos="100000">
                <a:srgbClr val="00B0F0">
                  <a:lumMod val="40000"/>
                  <a:lumOff val="60000"/>
                </a:srgbClr>
              </a:gs>
              <a:gs pos="0">
                <a:schemeClr val="bg1"/>
              </a:gs>
            </a:gsLst>
            <a:lin ang="5400000" scaled="0"/>
          </a:gradFill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 Black" pitchFamily="34" charset="0"/>
                <a:cs typeface="Tahoma" pitchFamily="34" charset="0"/>
              </a:rPr>
              <a:t>Мухопад Виталина Анатольевна, учитель </a:t>
            </a:r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  <a:cs typeface="Tahoma" pitchFamily="34" charset="0"/>
              </a:rPr>
              <a:t>иностранного языка МБОУ СОШ № 4, </a:t>
            </a:r>
            <a:r>
              <a:rPr lang="ru-RU" sz="1600" dirty="0">
                <a:solidFill>
                  <a:srgbClr val="002060"/>
                </a:solidFill>
                <a:latin typeface="Arial Black" pitchFamily="34" charset="0"/>
                <a:cs typeface="Tahoma" pitchFamily="34" charset="0"/>
              </a:rPr>
              <a:t>г. </a:t>
            </a:r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  <a:cs typeface="Tahoma" pitchFamily="34" charset="0"/>
              </a:rPr>
              <a:t>Воронеж</a:t>
            </a:r>
            <a:endParaRPr lang="ru-RU" sz="1600" dirty="0">
              <a:solidFill>
                <a:srgbClr val="002060"/>
              </a:solidFill>
              <a:latin typeface="Arial Black" pitchFamily="34" charset="0"/>
              <a:cs typeface="Tahoma" pitchFamily="34" charset="0"/>
            </a:endParaRPr>
          </a:p>
        </p:txBody>
      </p:sp>
      <p:pic>
        <p:nvPicPr>
          <p:cNvPr id="2053" name="Picture 3" descr="C:\Documents and Settings\User\Рабочий стол\1.ТРИГГЕРЫ\Овчинникова\МК  4\сетк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3857625"/>
            <a:ext cx="45180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4" descr="C:\Documents and Settings\User\Рабочий стол\1.ТРИГГЕРЫ\Овчинникова\МК  4\мя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5715000"/>
            <a:ext cx="785812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5" descr="C:\Documents and Settings\User\Рабочий стол\1.ТРИГГЕРЫ\Овчинникова\МК  4\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71" y="3517323"/>
            <a:ext cx="1714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2" descr="C:\Documents and Settings\User\Рабочий стол\1.ТРИГГЕРЫ\Овчинникова\МК  4\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3714750"/>
            <a:ext cx="1928812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Блок-схема: процесс 1"/>
          <p:cNvSpPr/>
          <p:nvPr/>
        </p:nvSpPr>
        <p:spPr>
          <a:xfrm>
            <a:off x="6705616" y="1071546"/>
            <a:ext cx="2152664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grey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286644" y="214290"/>
            <a:ext cx="1500198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 команда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00100" y="214290"/>
            <a:ext cx="6143668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каком слове нет буквосочетания?</a:t>
            </a:r>
          </a:p>
        </p:txBody>
      </p:sp>
      <p:sp>
        <p:nvSpPr>
          <p:cNvPr id="5" name="Блок-схема: знак завершения 4">
            <a:hlinkClick r:id="rId4" action="ppaction://hlinksldjump"/>
          </p:cNvPr>
          <p:cNvSpPr/>
          <p:nvPr/>
        </p:nvSpPr>
        <p:spPr>
          <a:xfrm>
            <a:off x="4071938" y="6286500"/>
            <a:ext cx="1343025" cy="357188"/>
          </a:xfrm>
          <a:prstGeom prst="flowChartTerminator">
            <a:avLst/>
          </a:prstGeom>
          <a:solidFill>
            <a:srgbClr val="FFCC6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4572000" y="1071546"/>
            <a:ext cx="2000264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black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285720" y="1071546"/>
            <a:ext cx="2000264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pencil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2428860" y="1071546"/>
            <a:ext cx="1990740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with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9" name="Picture 33" descr="C:\Documents and Settings\User\Рабочий стол\ТРИГГЕРЫ\Овчинникова\МК  4\сетка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14612" y="3500438"/>
            <a:ext cx="3571900" cy="2944805"/>
          </a:xfrm>
          <a:prstGeom prst="rect">
            <a:avLst/>
          </a:prstGeom>
          <a:noFill/>
          <a:scene3d>
            <a:camera prst="isometricOffAxis2Right"/>
            <a:lightRig rig="threePt" dir="t"/>
          </a:scene3d>
        </p:spPr>
      </p:pic>
      <p:pic>
        <p:nvPicPr>
          <p:cNvPr id="11" name="Picture 10" descr="C:\Documents and Settings\User\Рабочий стол\ТРИГГЕРЫ\Овчинникова\МК  4\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838" y="3643313"/>
            <a:ext cx="1689100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8" descr="C:\Documents and Settings\User\Рабочий стол\ТРИГГЕРЫ\Овчинникова\МК  4\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429000"/>
            <a:ext cx="2111375" cy="291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Documents and Settings\User\Рабочий стол\ТРИГГЕРЫ\Овчинникова\МК  4\мяч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52784">
            <a:off x="5948363" y="3582987"/>
            <a:ext cx="795338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285720" y="214290"/>
            <a:ext cx="500066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8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501090" y="200024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501090" y="2500306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8501090" y="307181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2" name="апп572.wav">
            <a:hlinkClick r:id="" action="ppaction://media"/>
          </p:cNvPr>
          <p:cNvPicPr>
            <a:picLocks noRot="1" noChangeAspect="1"/>
          </p:cNvPicPr>
          <p:nvPr>
            <a:wavAudioFile r:embed="rId1" name="апп.wav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57451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04 -0.01066  -0.018 -0.02131  -0.023 -0.02131  c -0.031 0  -0.063 0.16651  -0.063 0.33302  c 0 -0.08392  -0.016 -0.16651  -0.031 -0.16651  c -0.016 0  -0.031 0.08392  -0.031 0.16651  c 0 -0.0413  -0.008 -0.08392  -0.016 -0.08392  c -0.008 0  -0.016 0.0413  -0.016 0.08392  c 0 -0.02131  -0.004 -0.0413  -0.008 -0.0413  c -0.004 0  -0.008 0.02131  -0.008 0.0413  c 0 -0.01066  -0.002 -0.02131  -0.004 -0.02131  c -0.001 0  -0.004 0.01066  -0.004 0.02131  c 0 -0.00533  -0.001 -0.01066  -0.002 -0.01066  c 0 -0.00133  -0.002 0.00533  -0.002 0.01066  c 0 -0.00266  0 -0.00533  -0.001 -0.00533  c 0 0.00133  -0.001 0.00266  -0.001 0.00533  c 0 -0.00133  0 -0.00266  0 -0.004  c -0.001 0  -0.001 0.00133  -0.001 0.00266  c -0.001 0  -0.001 -0.00133  -0.001 -0.00266  c -0.001 0  -0.001 0.00133  -0.001 0.00266  E" pathEditMode="relative" ptsTypes="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03608E-6 C -0.00486 -0.01064 -0.02187 -0.02128 -0.0276 -0.02128 C -0.0651 -0.02128 -0.10364 0.14524 -0.10364 0.31175 C -0.10364 0.2278 -0.12274 0.14524 -0.14097 0.14524 C -0.16024 0.14524 -0.17847 0.22919 -0.17847 0.31175 C -0.17847 0.27035 -0.18802 0.2278 -0.19757 0.2278 C -0.20729 0.2278 -0.21684 0.2692 -0.21684 0.31175 C -0.21684 0.29047 -0.2217 0.27035 -0.22656 0.27035 C -0.23125 0.27035 -0.23611 0.29163 -0.23611 0.31175 C -0.23611 0.30111 -0.23871 0.29047 -0.24097 0.29047 C -0.24218 0.29047 -0.24566 0.30111 -0.24566 0.31175 C -0.24566 0.30643 -0.24704 0.30111 -0.24826 0.30111 C -0.24826 0.29972 -0.25069 0.30643 -0.25069 0.31175 C -0.25069 0.30897 -0.25069 0.30643 -0.25208 0.30643 C -0.25208 0.30782 -0.25329 0.30921 -0.25329 0.31175 C -0.25329 0.31036 -0.25329 0.30897 -0.25329 0.30782 C -0.25451 0.30782 -0.25451 0.30921 -0.25451 0.31059 C -0.25573 0.31059 -0.25573 0.30921 -0.25573 0.30782 C -0.25694 0.30782 -0.25694 0.30921 -0.25694 0.31059 " pathEditMode="relative" rAng="0" ptsTypes="fffffffffffffffffff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00" y="145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39593E-6 L -0.07726 -0.0393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72" y="-196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0.00023 L -0.09114 -0.13043 C -0.11024 -0.15911 -0.14184 -0.18201 -0.17725 -0.19264 C -0.21753 -0.20583 -0.30434 -0.14315 -0.33576 -0.10731 L -0.41475 0.04371 " pathEditMode="relative" rAng="0" ptsTypes="FffFF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0" y="-81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726 -0.03931 L -0.00642 0.00278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210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590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04 -0.01066  -0.018 -0.02131  -0.023 -0.02131  c -0.031 0  -0.063 0.16651  -0.063 0.33302  c 0 -0.08392  -0.016 -0.16651  -0.031 -0.16651  c -0.016 0  -0.031 0.08392  -0.031 0.16651  c 0 -0.0413  -0.008 -0.08392  -0.016 -0.08392  c -0.008 0  -0.016 0.0413  -0.016 0.08392  c 0 -0.02131  -0.004 -0.0413  -0.008 -0.0413  c -0.004 0  -0.008 0.02131  -0.008 0.0413  c 0 -0.01066  -0.002 -0.02131  -0.004 -0.02131  c -0.001 0  -0.004 0.01066  -0.004 0.02131  c 0 -0.00533  -0.001 -0.01066  -0.002 -0.01066  c 0 -0.00133  -0.002 0.00533  -0.002 0.01066  c 0 -0.00266  0 -0.00533  -0.001 -0.00533  c 0 0.00133  -0.001 0.00266  -0.001 0.00533  c 0 -0.00133  0 -0.00266  0 -0.004  c -0.001 0  -0.001 0.00133  -0.001 0.00266  c -0.001 0  -0.001 -0.00133  -0.001 -0.00266  c -0.001 0  -0.001 0.00133  -0.001 0.00266  E" pathEditMode="relative" ptsTypes="">
                                      <p:cBhvr>
                                        <p:cTn id="9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C:\Documents and Settings\User\Рабочий стол\ТРИГГЕРЫ\Овчинникова\МК  4\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941638"/>
            <a:ext cx="2286000" cy="353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928662" y="214290"/>
            <a:ext cx="1428760" cy="7143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команда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00298" y="214290"/>
            <a:ext cx="6357982" cy="7143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Какое слово читается со звуком 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[e]?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294" name="Picture 5" descr="C:\Documents and Settings\User\Рабочий стол\ТРИГГЕРЫ\Овчинникова\МК  4\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3714750"/>
            <a:ext cx="2374900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Блок-схема: процесс 7"/>
          <p:cNvSpPr/>
          <p:nvPr/>
        </p:nvSpPr>
        <p:spPr>
          <a:xfrm>
            <a:off x="6786578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cat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11" name="Picture 2" descr="C:\Documents and Settings\User\Рабочий стол\ТРИГГЕРЫ\Овчинникова\МК  4\мяч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214813"/>
            <a:ext cx="795338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Блок-схема: знак завершения 14">
            <a:hlinkClick r:id="rId7" action="ppaction://hlinksldjump"/>
          </p:cNvPr>
          <p:cNvSpPr/>
          <p:nvPr/>
        </p:nvSpPr>
        <p:spPr>
          <a:xfrm>
            <a:off x="4014788" y="6286500"/>
            <a:ext cx="1343025" cy="357188"/>
          </a:xfrm>
          <a:prstGeom prst="flowChartTerminator">
            <a:avLst/>
          </a:prstGeom>
          <a:solidFill>
            <a:srgbClr val="FFCC6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</a:p>
        </p:txBody>
      </p:sp>
      <p:pic>
        <p:nvPicPr>
          <p:cNvPr id="18" name="Picture 33" descr="C:\Documents and Settings\User\Рабочий стол\ТРИГГЕРЫ\Овчинникова\МК  4\сетка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714612" y="3500438"/>
            <a:ext cx="3571900" cy="2944805"/>
          </a:xfrm>
          <a:prstGeom prst="rect">
            <a:avLst/>
          </a:prstGeom>
          <a:noFill/>
          <a:scene3d>
            <a:camera prst="isometricOffAxis2Right"/>
            <a:lightRig rig="threePt" dir="t"/>
          </a:scene3d>
        </p:spPr>
      </p:pic>
      <p:sp>
        <p:nvSpPr>
          <p:cNvPr id="9" name="Блок-схема: процесс 8"/>
          <p:cNvSpPr/>
          <p:nvPr/>
        </p:nvSpPr>
        <p:spPr>
          <a:xfrm>
            <a:off x="4572000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pencil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2428860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he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285720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green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85720" y="214290"/>
            <a:ext cx="500066" cy="7143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14282" y="200024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14282" y="2500306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14282" y="307181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" name="апп618.wav">
            <a:hlinkClick r:id="" action="ppaction://media"/>
          </p:cNvPr>
          <p:cNvPicPr>
            <a:picLocks noRot="1" noChangeAspect="1"/>
          </p:cNvPicPr>
          <p:nvPr>
            <a:wavAudioFile r:embed="rId1" name="апп.wav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113" y="53006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85014E-7 C 0.00295 -0.00648 0.01337 -0.01295 0.01702 -0.01295 C 0.04028 -0.01295 0.06407 0.0895 0.06407 0.19195 C 0.06407 0.14015 0.07604 0.0895 0.08733 0.0895 C 0.09931 0.0895 0.11059 0.14107 0.11059 0.19195 C 0.11059 0.16628 0.1165 0.14015 0.1224 0.14015 C 0.12848 0.14015 0.13438 0.16559 0.13438 0.19195 C 0.13438 0.17877 0.13733 0.16628 0.14028 0.16628 C 0.14341 0.16628 0.14636 0.17946 0.14636 0.19195 C 0.14636 0.18524 0.14792 0.17877 0.14931 0.17877 C 0.15 0.17877 0.15226 0.18524 0.15226 0.19195 C 0.15226 0.18848 0.15313 0.18524 0.15382 0.18524 C 0.15382 0.18617 0.15538 0.18848 0.15538 0.19195 C 0.15538 0.1901 0.15538 0.18848 0.15625 0.18848 C 0.15625 0.18941 0.15695 0.19033 0.15695 0.19195 C 0.15695 0.19103 0.15695 0.1901 0.15695 0.18941 C 0.15782 0.18941 0.15782 0.19033 0.15782 0.19103 C 0.15851 0.19103 0.15851 0.19033 0.15851 0.18941 C 0.15938 0.18941 0.15938 0.19033 0.15938 0.19103 " pathEditMode="relative" rAng="0" ptsTypes="fffffffffffffffffff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0" y="90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32192E-6 L 0.06805 -0.0289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" y="-15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9 -0.01249 L 0.09549 -0.16259 C 0.11441 -0.19589 0.14584 -0.21809 0.18004 -0.22433 C 0.21927 -0.2315 0.25226 -0.22086 0.27726 -0.19543 L 0.39584 -0.08349 " pathEditMode="relative" rAng="-463811" ptsTypes="FffFF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00" y="-124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 -0.03423 L 2.5E-6 4.75486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17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59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 nodeType="clickPar">
                      <p:stCondLst>
                        <p:cond delay="0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833 C 0.004 -0.01481 0.01806 -0.02128 0.02292 -0.02128 C 0.054 -0.02128 0.08594 0.08117 0.08594 0.18362 C 0.08594 0.13182 0.10191 0.08117 0.11702 0.08117 C 0.13299 0.08117 0.14809 0.13274 0.14809 0.18362 C 0.14809 0.15795 0.15608 0.13182 0.16407 0.13182 C 0.17205 0.13182 0.18004 0.15726 0.18004 0.18362 C 0.18004 0.17044 0.18403 0.15795 0.18802 0.15795 C 0.19202 0.15795 0.19601 0.17113 0.19601 0.18362 C 0.19601 0.17691 0.19809 0.17044 0.2 0.17044 C 0.20104 0.17044 0.204 0.17691 0.204 0.18362 C 0.204 0.18015 0.20504 0.17691 0.20608 0.17691 C 0.20608 0.17784 0.20816 0.18015 0.20816 0.18362 C 0.20816 0.18177 0.20816 0.18015 0.2092 0.18015 C 0.2092 0.18108 0.21025 0.182 0.21025 0.18362 C 0.21025 0.1827 0.21025 0.18177 0.21025 0.18108 C 0.21129 0.18108 0.21129 0.182 0.21129 0.1827 C 0.21233 0.1827 0.21233 0.182 0.21233 0.18108 C 0.21337 0.18108 0.21337 0.182 0.21337 0.1827 " pathEditMode="relative" rAng="0" ptsTypes="fffffffffffffffffff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0" y="90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625 C 0.004 -0.01388 0.01806 -0.02128 0.02292 -0.02128 C 0.054 -0.02128 0.08594 0.0969 0.08594 0.21507 C 0.08594 0.15541 0.10191 0.0969 0.11702 0.0969 C 0.13299 0.0969 0.14809 0.15633 0.14809 0.21507 C 0.14809 0.18547 0.15608 0.15541 0.16407 0.15541 C 0.17205 0.15541 0.18004 0.18478 0.18004 0.21507 C 0.18004 0.19981 0.18403 0.18547 0.18802 0.18547 C 0.19202 0.18547 0.19601 0.20074 0.19601 0.21507 C 0.19601 0.20744 0.19809 0.19981 0.2 0.19981 C 0.20104 0.19981 0.204 0.20744 0.204 0.21507 C 0.204 0.21114 0.20504 0.20744 0.20608 0.20744 C 0.20608 0.20837 0.20816 0.21114 0.20816 0.21507 C 0.20816 0.21299 0.20816 0.21114 0.2092 0.21114 C 0.2092 0.21207 0.21025 0.21322 0.21025 0.21507 C 0.21025 0.21392 0.21025 0.21299 0.21025 0.21207 C 0.21129 0.21207 0.21129 0.21322 0.21129 0.21415 C 0.21233 0.21415 0.21233 0.21322 0.21233 0.21207 C 0.21337 0.21207 0.21337 0.21322 0.21337 0.21415 " pathEditMode="relative" rAng="0" ptsTypes="fffffffffffffffffff">
                                      <p:cBhvr>
                                        <p:cTn id="9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0" y="103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роцесс 3"/>
          <p:cNvSpPr/>
          <p:nvPr/>
        </p:nvSpPr>
        <p:spPr>
          <a:xfrm>
            <a:off x="6705616" y="1071546"/>
            <a:ext cx="2152664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run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358082" y="214290"/>
            <a:ext cx="1500198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 команда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14414" y="214290"/>
            <a:ext cx="6000792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Найди слово со звуком 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</a:t>
            </a:r>
            <a:r>
              <a:rPr lang="en-US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ju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:].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Picture 5" descr="C:\Documents and Settings\User\Рабочий стол\ТРИГГЕРЫ\Овчинникова\МК  4\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3714750"/>
            <a:ext cx="2374900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Блок-схема: процесс 2"/>
          <p:cNvSpPr/>
          <p:nvPr/>
        </p:nvSpPr>
        <p:spPr>
          <a:xfrm>
            <a:off x="4572000" y="1071546"/>
            <a:ext cx="2000264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up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2428860" y="1071546"/>
            <a:ext cx="2000264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stupid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2" name="Блок-схема: процесс 1"/>
          <p:cNvSpPr/>
          <p:nvPr/>
        </p:nvSpPr>
        <p:spPr>
          <a:xfrm>
            <a:off x="285720" y="1071546"/>
            <a:ext cx="1990740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but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12" name="Picture 33" descr="C:\Documents and Settings\User\Рабочий стол\ТРИГГЕРЫ\Овчинникова\МК  4\сетка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14612" y="3643314"/>
            <a:ext cx="3571900" cy="2801929"/>
          </a:xfrm>
          <a:prstGeom prst="rect">
            <a:avLst/>
          </a:prstGeom>
          <a:noFill/>
          <a:scene3d>
            <a:camera prst="isometricOffAxis2Right"/>
            <a:lightRig rig="threePt" dir="t"/>
          </a:scene3d>
        </p:spPr>
      </p:pic>
      <p:pic>
        <p:nvPicPr>
          <p:cNvPr id="13322" name="Picture 6" descr="C:\Documents and Settings\User\Рабочий стол\ТРИГГЕРЫ\Овчинникова\МК  4\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941638"/>
            <a:ext cx="2286000" cy="353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Documents and Settings\User\Рабочий стол\ТРИГГЕРЫ\Овчинникова\МК  4\мяч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52784">
            <a:off x="5948363" y="3582987"/>
            <a:ext cx="795338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285720" y="214290"/>
            <a:ext cx="785818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10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Блок-схема: знак завершения 9">
            <a:hlinkClick r:id="rId8" action="ppaction://hlinksldjump"/>
          </p:cNvPr>
          <p:cNvSpPr/>
          <p:nvPr/>
        </p:nvSpPr>
        <p:spPr>
          <a:xfrm>
            <a:off x="1320800" y="214313"/>
            <a:ext cx="5786438" cy="1000125"/>
          </a:xfrm>
          <a:prstGeom prst="flowChartTerminator">
            <a:avLst/>
          </a:prstGeom>
          <a:solidFill>
            <a:srgbClr val="FFCC6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ПОЗДРАВЛЯЕМ !</a:t>
            </a: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2286000"/>
            <a:ext cx="2212975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Овал 18"/>
          <p:cNvSpPr/>
          <p:nvPr/>
        </p:nvSpPr>
        <p:spPr>
          <a:xfrm>
            <a:off x="8501090" y="200024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8501090" y="2500306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8501090" y="307181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1" name="апп665.wav">
            <a:hlinkClick r:id="" action="ppaction://media"/>
          </p:cNvPr>
          <p:cNvPicPr>
            <a:picLocks noRot="1" noChangeAspect="1"/>
          </p:cNvPicPr>
          <p:nvPr>
            <a:wavAudioFile r:embed="rId1" name="апп.wav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313" y="56610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солн681.wav">
            <a:hlinkClick r:id="" action="ppaction://media"/>
          </p:cNvPr>
          <p:cNvPicPr>
            <a:picLocks noRot="1" noChangeAspect="1"/>
          </p:cNvPicPr>
          <p:nvPr>
            <a:wavAudioFile r:embed="rId2" name="солнышко.wav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025" y="47037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 c -0.004 -0.01066  -0.018 -0.02131  -0.023 -0.02131  c -0.031 0  -0.063 0.16651  -0.063 0.33302  c 0 -0.08392  -0.016 -0.16651  -0.031 -0.16651  c -0.016 0  -0.031 0.08392  -0.031 0.16651  c 0 -0.0413  -0.008 -0.08392  -0.016 -0.08392  c -0.008 0  -0.016 0.0413  -0.016 0.08392  c 0 -0.02131  -0.004 -0.0413  -0.008 -0.0413  c -0.004 0  -0.008 0.02131  -0.008 0.0413  c 0 -0.01066  -0.002 -0.02131  -0.004 -0.02131  c -0.001 0  -0.004 0.01066  -0.004 0.02131  c 0 -0.00533  -0.001 -0.01066  -0.002 -0.01066  c 0 -0.00133  -0.002 0.00533  -0.002 0.01066  c 0 -0.00266  0 -0.00533  -0.001 -0.00533  c 0 0.00133  -0.001 0.00266  -0.001 0.00533  c 0 -0.00133  0 -0.00266  0 -0.004  c -0.001 0  -0.001 0.00133  -0.001 0.00266  c -0.001 0  -0.001 -0.00133  -0.001 -0.00266  c -0.001 0  -0.001 0.00133  -0.001 0.00266  E" pathEditMode="relative" ptsTypes="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61111E-6 -1.03608E-6 C -0.00486 -0.01064 -0.02187 -0.02128 -0.0276 -0.02128 C -0.0651 -0.02128 -0.10364 0.14524 -0.10364 0.31175 C -0.10364 0.2278 -0.12274 0.14524 -0.14097 0.14524 C -0.16024 0.14524 -0.17847 0.22919 -0.17847 0.31175 C -0.17847 0.27035 -0.18802 0.2278 -0.19757 0.2278 C -0.20729 0.2278 -0.21684 0.2692 -0.21684 0.31175 C -0.21684 0.29047 -0.2217 0.27035 -0.22656 0.27035 C -0.23125 0.27035 -0.23611 0.29163 -0.23611 0.31175 C -0.23611 0.30111 -0.23871 0.29047 -0.24097 0.29047 C -0.24218 0.29047 -0.24566 0.30111 -0.24566 0.31175 C -0.24566 0.30643 -0.24704 0.30111 -0.24826 0.30111 C -0.24826 0.29972 -0.25069 0.30643 -0.25069 0.31175 C -0.25069 0.30897 -0.25069 0.30643 -0.25208 0.30643 C -0.25208 0.30782 -0.25329 0.30921 -0.25329 0.31175 C -0.25329 0.31036 -0.25329 0.30897 -0.25329 0.30782 C -0.25451 0.30782 -0.25451 0.30921 -0.25451 0.31059 C -0.25573 0.31059 -0.25573 0.30921 -0.25573 0.30782 C -0.25694 0.30782 -0.25694 0.30921 -0.25694 0.31059 " pathEditMode="relative" rAng="0" ptsTypes="fffffffffffffffffff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00" y="145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590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70213E-6 L -0.05729 -0.05111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-26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034 0.0266 L -0.09114 -0.12072 C -0.11024 -0.1531 -0.14184 -0.179 -0.17725 -0.19103 C -0.21736 -0.20583 -0.30416 -0.13506 -0.33559 -0.09459 L -0.41441 0.07632 " pathEditMode="relative" rAng="0" ptsTypes="FffFF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12" y="-9135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1" presetClass="exit" presetSubtype="0" fill="hold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29 -0.05111 L -0.00226 -0.00902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21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903"/>
                            </p:stCondLst>
                            <p:childTnLst>
                              <p:par>
                                <p:cTn id="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5232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8" presetClass="emph" presetSubtype="0" repeatCount="2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10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2.63645E-6 L 0.029 -0.09713 C 0.03802 -0.11841 0.05538 -0.13459 0.07518 -0.142 C 0.09792 -0.15055 0.11823 -0.1487 0.1342 -0.13668 L 0.21146 -0.0858 " pathEditMode="relative" rAng="-945580" ptsTypes="FffFF">
                                      <p:cBhvr>
                                        <p:cTn id="10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5" y="-9274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4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49618 8.32562E-7 L 0.35868 -0.13992 C 0.32969 -0.17137 0.28681 -0.18871 0.24201 -0.18871 C 0.1908 -0.18871 0.15 -0.17137 0.12118 -0.13992 L -0.0158 8.32562E-7 " pathEditMode="relative" rAng="0" ptsTypes="FffFF">
                                      <p:cBhvr>
                                        <p:cTn id="10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08" y="-9436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4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2.5E-6 4.6531E-6 L 0.13299 -0.15125 C 0.16077 -0.18548 0.20261 -0.20444 0.24601 -0.20444 C 0.29549 -0.20444 0.33525 -0.18548 0.36302 -0.15125 L 0.49618 4.6531E-6 " pathEditMode="relative" rAng="0" ptsTypes="FffFF">
                                      <p:cBhvr>
                                        <p:cTn id="10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09" y="-10222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2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0.43333 -0.08926 C 0.37917 -0.1827 0.29809 -0.24121 0.20764 -0.24121 C 0.11771 -0.24121 0.03663 -0.1827 -0.01719 -0.08926 C 0.03663 0.0037 0.11771 0.06314 0.20764 0.06314 C 0.29809 0.06314 0.37917 0.0037 0.43333 -0.08926 Z " pathEditMode="relative" rAng="0" ptsTypes="fffff">
                                      <p:cBhvr>
                                        <p:cTn id="10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5" y="23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Rot by="-21600000">
                                      <p:cBhvr>
                                        <p:cTn id="11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44" presetClass="path" presetSubtype="0" accel="50000" decel="5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0.42691 2.53469E-6 L 0.31233 -0.17877 C 0.28837 -0.21901 0.25244 -0.24121 0.21494 -0.24121 C 0.1724 -0.24121 0.1382 -0.21901 0.11424 -0.17877 L 5E-6 2.53469E-6 " pathEditMode="relative" rAng="0" ptsTypes="FffFF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4" y="-12072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4" presetClass="path" presetSubtype="0" accel="50000" decel="5000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-2.77778E-6 -4.49584E-6 L 0.11979 -0.16304 C 0.14497 -0.19981 0.18264 -0.22016 0.2217 -0.22016 C 0.2665 -0.22016 0.30226 -0.19981 0.32743 -0.16304 L 0.4474 -4.49584E-6 " pathEditMode="relative" rAng="0" ptsTypes="FffFF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61" y="-11008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64" presetClass="path" presetSubtype="0" accel="50000" decel="5000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Motion origin="layout" path="M 0.49618 1.68363E-6 L 0.22274 -0.17299 " pathEditMode="relative" rAng="0" ptsTypes="AA">
                                      <p:cBhvr>
                                        <p:cTn id="11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81" y="-8649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Rot by="21600000">
                                      <p:cBhvr>
                                        <p:cTn id="11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 nodeType="clickPar">
                      <p:stCondLst>
                        <p:cond delay="0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 c -0.004 -0.01066  -0.018 -0.02131  -0.023 -0.02131  c -0.031 0  -0.063 0.16651  -0.063 0.33302  c 0 -0.08392  -0.016 -0.16651  -0.031 -0.16651  c -0.016 0  -0.031 0.08392  -0.031 0.16651  c 0 -0.0413  -0.008 -0.08392  -0.016 -0.08392  c -0.008 0  -0.016 0.0413  -0.016 0.08392  c 0 -0.02131  -0.004 -0.0413  -0.008 -0.0413  c -0.004 0  -0.008 0.02131  -0.008 0.0413  c 0 -0.01066  -0.002 -0.02131  -0.004 -0.02131  c -0.001 0  -0.004 0.01066  -0.004 0.02131  c 0 -0.00533  -0.001 -0.01066  -0.002 -0.01066  c 0 -0.00133  -0.002 0.00533  -0.002 0.01066  c 0 -0.00266  0 -0.00533  -0.001 -0.00533  c 0 0.00133  -0.001 0.00266  -0.001 0.00533  c 0 -0.00133  0 -0.00266  0 -0.004  c -0.001 0  -0.001 0.00133  -0.001 0.00266  c -0.001 0  -0.001 -0.00133  -0.001 -0.00266  c -0.001 0  -0.001 0.00133  -0.001 0.00266  E" pathEditMode="relative" ptsTypes="">
                                      <p:cBhvr>
                                        <p:cTn id="1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3" y="214313"/>
            <a:ext cx="8715375" cy="64293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642938" y="571500"/>
            <a:ext cx="79295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>
                <a:solidFill>
                  <a:schemeClr val="tx2"/>
                </a:solidFill>
                <a:latin typeface="Arial Black" pitchFamily="34" charset="0"/>
              </a:rPr>
              <a:t>Список </a:t>
            </a:r>
            <a:r>
              <a:rPr lang="ru-RU">
                <a:solidFill>
                  <a:schemeClr val="tx2"/>
                </a:solidFill>
                <a:latin typeface="Arial Black" pitchFamily="34" charset="0"/>
              </a:rPr>
              <a:t>использованных ресурсов:</a:t>
            </a:r>
          </a:p>
        </p:txBody>
      </p:sp>
      <p:sp>
        <p:nvSpPr>
          <p:cNvPr id="14340" name="Текст 5"/>
          <p:cNvSpPr>
            <a:spLocks noGrp="1"/>
          </p:cNvSpPr>
          <p:nvPr>
            <p:ph type="body" sz="half" idx="2"/>
          </p:nvPr>
        </p:nvSpPr>
        <p:spPr>
          <a:xfrm>
            <a:off x="442913" y="1052513"/>
            <a:ext cx="8258175" cy="4248695"/>
          </a:xfrm>
        </p:spPr>
        <p:txBody>
          <a:bodyPr/>
          <a:lstStyle/>
          <a:p>
            <a:pPr eaLnBrk="1" hangingPunct="1"/>
            <a:r>
              <a:rPr lang="ru-RU" sz="2000" dirty="0" smtClean="0">
                <a:latin typeface="Georgia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Использован шаблон игры «Волейбол» Овчинниковой Ольги Ивановны, учителя МХК и ИЗО г. Ангарска Иркутской области.</a:t>
            </a:r>
          </a:p>
          <a:p>
            <a:pPr eaLnBrk="1" hangingPunct="1"/>
            <a:r>
              <a:rPr lang="en-US" sz="2000" dirty="0">
                <a:latin typeface="Georgia" pitchFamily="18" charset="0"/>
                <a:cs typeface="Times New Roman" pitchFamily="18" charset="0"/>
                <a:hlinkClick r:id="rId2"/>
              </a:rPr>
              <a:t>http://</a:t>
            </a:r>
            <a:r>
              <a:rPr lang="en-US" sz="2000" dirty="0" smtClean="0">
                <a:latin typeface="Georgia" pitchFamily="18" charset="0"/>
                <a:cs typeface="Times New Roman" pitchFamily="18" charset="0"/>
                <a:hlinkClick r:id="rId2"/>
              </a:rPr>
              <a:t>www.it-n.ru/attachment.aspx?id=111421</a:t>
            </a:r>
            <a:r>
              <a:rPr lang="ru-RU" sz="2000" dirty="0" smtClean="0">
                <a:latin typeface="Georgia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endParaRPr lang="ru-RU" sz="2000" dirty="0" smtClean="0">
              <a:latin typeface="Georgia" pitchFamily="18" charset="0"/>
              <a:cs typeface="Times New Roman" pitchFamily="18" charset="0"/>
            </a:endParaRPr>
          </a:p>
          <a:p>
            <a:pPr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Фон –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3"/>
              </a:rPr>
              <a:t>http://i046.radikal.ru/0805/3e/dcd0e688db78t.jpg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Солнышко -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4"/>
              </a:rPr>
              <a:t>i046.radikal.ru/0805/1d/553b7ae1e0b1.png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Аплодисменты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5"/>
              </a:rPr>
              <a:t>http://www.podst.ru/pix/user_files/2/2085/aplodisments1.mp3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200" dirty="0">
                <a:latin typeface="Times New Roman" pitchFamily="18" charset="0"/>
                <a:cs typeface="Times New Roman" pitchFamily="18" charset="0"/>
                <a:hlinkClick r:id="rId6"/>
              </a:rPr>
              <a:t>http://www.podst.ru/pix/user_files/2/1619/16._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6"/>
              </a:rPr>
              <a:t>Huge_Exterior_Crowd_Applause_With_Boos_Cheers_And_Clap.mp3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Мелодия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7"/>
              </a:rPr>
              <a:t>http://www.podst.ru/pix/user_files/2/1806/music_box_long_play.mp3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000" dirty="0" smtClean="0"/>
              <a:t>-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Контрольно-измерительные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материалы. Английский язык: 2 класс / Сост. Г. Г. Кулинич. – М.: ВАКО, 2010. – 64 с. – (Контрольно-измерительные материалы). </a:t>
            </a:r>
          </a:p>
          <a:p>
            <a:pPr eaLnBrk="1" hangingPunct="1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63" y="214313"/>
            <a:ext cx="8286750" cy="4429125"/>
          </a:xfrm>
          <a:prstGeom prst="rect">
            <a:avLst/>
          </a:prstGeom>
          <a:solidFill>
            <a:schemeClr val="bg1">
              <a:alpha val="3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357188" y="571500"/>
            <a:ext cx="79295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>
                <a:solidFill>
                  <a:schemeClr val="tx2"/>
                </a:solidFill>
                <a:latin typeface="Arial Black" pitchFamily="34" charset="0"/>
              </a:rPr>
              <a:t>Аннотация</a:t>
            </a:r>
          </a:p>
          <a:p>
            <a:pPr eaLnBrk="1" hangingPunct="1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328988"/>
          </a:xfrm>
        </p:spPr>
        <p:txBody>
          <a:bodyPr/>
          <a:lstStyle/>
          <a:p>
            <a:pPr algn="just" eaLnBrk="1" hangingPunct="1"/>
            <a:r>
              <a:rPr lang="ru-RU" sz="1600" b="1" smtClean="0">
                <a:latin typeface="Century Gothic" pitchFamily="34" charset="0"/>
                <a:cs typeface="Arial" charset="0"/>
              </a:rPr>
              <a:t>          Дидактическая игра </a:t>
            </a:r>
            <a:r>
              <a:rPr lang="en-US" sz="1600" b="1" smtClean="0">
                <a:latin typeface="Century Gothic" pitchFamily="34" charset="0"/>
                <a:cs typeface="Arial" charset="0"/>
              </a:rPr>
              <a:t>“Let’s play volleyball!”</a:t>
            </a:r>
            <a:r>
              <a:rPr lang="ru-RU" sz="1600" b="1" smtClean="0">
                <a:latin typeface="Century Gothic" pitchFamily="34" charset="0"/>
                <a:cs typeface="Arial" charset="0"/>
              </a:rPr>
              <a:t> </a:t>
            </a:r>
            <a:r>
              <a:rPr lang="ru-RU" sz="1600" b="1" smtClean="0">
                <a:latin typeface="Century Gothic" pitchFamily="34" charset="0"/>
              </a:rPr>
              <a:t>направлена на обобщение и контроль знаний по правилам чтения и разработана для младших школьников, изучающих английский язык по учебнику М. З. Биболетовой и др. </a:t>
            </a:r>
            <a:r>
              <a:rPr lang="en-US" sz="1600" b="1" smtClean="0">
                <a:latin typeface="Century Gothic" pitchFamily="34" charset="0"/>
              </a:rPr>
              <a:t>“Enjoy English” (2</a:t>
            </a:r>
            <a:r>
              <a:rPr lang="ru-RU" sz="1600" b="1" smtClean="0">
                <a:latin typeface="Century Gothic" pitchFamily="34" charset="0"/>
              </a:rPr>
              <a:t> класс). </a:t>
            </a:r>
          </a:p>
          <a:p>
            <a:pPr algn="just" eaLnBrk="1" hangingPunct="1"/>
            <a:r>
              <a:rPr lang="ru-RU" sz="1600" b="1" smtClean="0">
                <a:latin typeface="Century Gothic" pitchFamily="34" charset="0"/>
                <a:cs typeface="Arial" charset="0"/>
              </a:rPr>
              <a:t>	Для появления вопроса следует нажать на надпись «команда».</a:t>
            </a:r>
          </a:p>
          <a:p>
            <a:pPr algn="just" eaLnBrk="1" hangingPunct="1"/>
            <a:r>
              <a:rPr lang="ru-RU" sz="1600" b="1" smtClean="0">
                <a:latin typeface="Century Gothic" pitchFamily="34" charset="0"/>
              </a:rPr>
              <a:t> </a:t>
            </a:r>
            <a:r>
              <a:rPr lang="ru-RU" sz="1600" b="1" smtClean="0">
                <a:latin typeface="Century Gothic" pitchFamily="34" charset="0"/>
                <a:cs typeface="Arial" charset="0"/>
              </a:rPr>
              <a:t>	При выборе правильного ответа, мяч перебрасывается через сетку, звучат аплодисменты, появляется надпись: «дальше», право ответа на вопрос переходит противоположной команде. </a:t>
            </a:r>
          </a:p>
          <a:p>
            <a:pPr algn="just" eaLnBrk="1" hangingPunct="1"/>
            <a:r>
              <a:rPr lang="ru-RU" sz="1600" b="1" smtClean="0">
                <a:latin typeface="Century Gothic" pitchFamily="34" charset="0"/>
                <a:cs typeface="Arial" charset="0"/>
              </a:rPr>
              <a:t>При выборе неправильного ответа, надпись исчезает, команда получает штрафное очко.</a:t>
            </a:r>
            <a:endParaRPr lang="ru-RU" sz="16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User\Рабочий стол\ТРИГГЕРЫ\Овчинникова\МК  4\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941638"/>
            <a:ext cx="2286000" cy="353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928662" y="214290"/>
            <a:ext cx="1428760" cy="7143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команда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00298" y="214290"/>
            <a:ext cx="6357982" cy="7143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каком слове буква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“u”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читается как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[u:]?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</a:p>
        </p:txBody>
      </p:sp>
      <p:pic>
        <p:nvPicPr>
          <p:cNvPr id="4101" name="Picture 5" descr="C:\Documents and Settings\User\Рабочий стол\ТРИГГЕРЫ\Овчинникова\МК  4\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3714750"/>
            <a:ext cx="2374900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Блок-схема: процесс 7"/>
          <p:cNvSpPr/>
          <p:nvPr/>
        </p:nvSpPr>
        <p:spPr>
          <a:xfrm>
            <a:off x="6715140" y="1071546"/>
            <a:ext cx="2143140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jump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11" name="Picture 2" descr="C:\Documents and Settings\User\Рабочий стол\ТРИГГЕРЫ\Овчинникова\МК  4\мяч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214813"/>
            <a:ext cx="795338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Блок-схема: знак завершения 14">
            <a:hlinkClick r:id="rId6" action="ppaction://hlinksldjump"/>
          </p:cNvPr>
          <p:cNvSpPr/>
          <p:nvPr/>
        </p:nvSpPr>
        <p:spPr>
          <a:xfrm>
            <a:off x="4014788" y="6286500"/>
            <a:ext cx="1343025" cy="357188"/>
          </a:xfrm>
          <a:prstGeom prst="flowChartTerminator">
            <a:avLst/>
          </a:prstGeom>
          <a:solidFill>
            <a:srgbClr val="FFCC6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</a:p>
        </p:txBody>
      </p:sp>
      <p:pic>
        <p:nvPicPr>
          <p:cNvPr id="18" name="Picture 33" descr="C:\Documents and Settings\User\Рабочий стол\ТРИГГЕРЫ\Овчинникова\МК  4\сетка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714612" y="3500438"/>
            <a:ext cx="3571900" cy="2944805"/>
          </a:xfrm>
          <a:prstGeom prst="rect">
            <a:avLst/>
          </a:prstGeom>
          <a:noFill/>
          <a:scene3d>
            <a:camera prst="isometricOffAxis2Right"/>
            <a:lightRig rig="threePt" dir="t"/>
          </a:scene3d>
        </p:spPr>
      </p:pic>
      <p:sp>
        <p:nvSpPr>
          <p:cNvPr id="9" name="Блок-схема: процесс 8"/>
          <p:cNvSpPr/>
          <p:nvPr/>
        </p:nvSpPr>
        <p:spPr>
          <a:xfrm>
            <a:off x="4572000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blue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2428860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music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285720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pupil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85720" y="214290"/>
            <a:ext cx="500066" cy="7143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14282" y="200024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14282" y="2500306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14282" y="307181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" name="апп150.wav">
            <a:hlinkClick r:id="" action="ppaction://media"/>
          </p:cNvPr>
          <p:cNvPicPr>
            <a:picLocks noRot="1" noChangeAspect="1"/>
          </p:cNvPicPr>
          <p:nvPr>
            <a:wavAudioFile r:embed="rId1" name="апп.wav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213" y="471487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85014E-7 C 0.00295 -0.00648 0.01337 -0.01295 0.01702 -0.01295 C 0.04028 -0.01295 0.06407 0.0895 0.06407 0.19195 C 0.06407 0.14015 0.07604 0.0895 0.08733 0.0895 C 0.09931 0.0895 0.11059 0.14107 0.11059 0.19195 C 0.11059 0.16628 0.1165 0.14015 0.1224 0.14015 C 0.12848 0.14015 0.13438 0.16559 0.13438 0.19195 C 0.13438 0.17877 0.13733 0.16628 0.14028 0.16628 C 0.14341 0.16628 0.14636 0.17946 0.14636 0.19195 C 0.14636 0.18524 0.14792 0.17877 0.14931 0.17877 C 0.15 0.17877 0.15226 0.18524 0.15226 0.19195 C 0.15226 0.18848 0.15313 0.18524 0.15382 0.18524 C 0.15382 0.18617 0.15538 0.18848 0.15538 0.19195 C 0.15538 0.1901 0.15538 0.18848 0.15625 0.18848 C 0.15625 0.18941 0.15695 0.19033 0.15695 0.19195 C 0.15695 0.19103 0.15695 0.1901 0.15695 0.18941 C 0.15782 0.18941 0.15782 0.19033 0.15782 0.19103 C 0.15851 0.19103 0.15851 0.19033 0.15851 0.18941 C 0.15938 0.18941 0.15938 0.19033 0.15938 0.19103 " pathEditMode="relative" rAng="0" ptsTypes="fffffffffffffffffff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0" y="90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32192E-6 L 0.06805 -0.0289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" y="-15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9 -0.01249 L 0.09549 -0.16259 C 0.11441 -0.19589 0.14584 -0.21809 0.18004 -0.22433 C 0.21927 -0.2315 0.25226 -0.22086 0.27726 -0.19543 L 0.39584 -0.08349 " pathEditMode="relative" rAng="-463811" ptsTypes="FffFF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00" y="-124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 -0.03423 L 2.5E-6 4.75486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17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59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 nodeType="clickPar">
                      <p:stCondLst>
                        <p:cond delay="0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833 C 0.004 -0.01481 0.01806 -0.02128 0.02292 -0.02128 C 0.054 -0.02128 0.08594 0.08117 0.08594 0.18362 C 0.08594 0.13182 0.10191 0.08117 0.11702 0.08117 C 0.13299 0.08117 0.14809 0.13274 0.14809 0.18362 C 0.14809 0.15795 0.15608 0.13182 0.16407 0.13182 C 0.17205 0.13182 0.18004 0.15726 0.18004 0.18362 C 0.18004 0.17044 0.18403 0.15795 0.18802 0.15795 C 0.19202 0.15795 0.19601 0.17113 0.19601 0.18362 C 0.19601 0.17691 0.19809 0.17044 0.2 0.17044 C 0.20104 0.17044 0.204 0.17691 0.204 0.18362 C 0.204 0.18015 0.20504 0.17691 0.20608 0.17691 C 0.20608 0.17784 0.20816 0.18015 0.20816 0.18362 C 0.20816 0.18177 0.20816 0.18015 0.2092 0.18015 C 0.2092 0.18108 0.21025 0.182 0.21025 0.18362 C 0.21025 0.1827 0.21025 0.18177 0.21025 0.18108 C 0.21129 0.18108 0.21129 0.182 0.21129 0.1827 C 0.21233 0.1827 0.21233 0.182 0.21233 0.18108 C 0.21337 0.18108 0.21337 0.182 0.21337 0.1827 " pathEditMode="relative" rAng="0" ptsTypes="fffffffffffffffffff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0" y="90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625 C 0.004 -0.01388 0.01806 -0.02128 0.02292 -0.02128 C 0.054 -0.02128 0.08594 0.0969 0.08594 0.21507 C 0.08594 0.15541 0.10191 0.0969 0.11702 0.0969 C 0.13299 0.0969 0.14809 0.15633 0.14809 0.21507 C 0.14809 0.18547 0.15608 0.15541 0.16407 0.15541 C 0.17205 0.15541 0.18004 0.18478 0.18004 0.21507 C 0.18004 0.19981 0.18403 0.18547 0.18802 0.18547 C 0.19202 0.18547 0.19601 0.20074 0.19601 0.21507 C 0.19601 0.20744 0.19809 0.19981 0.2 0.19981 C 0.20104 0.19981 0.204 0.20744 0.204 0.21507 C 0.204 0.21114 0.20504 0.20744 0.20608 0.20744 C 0.20608 0.20837 0.20816 0.21114 0.20816 0.21507 C 0.20816 0.21299 0.20816 0.21114 0.2092 0.21114 C 0.2092 0.21207 0.21025 0.21322 0.21025 0.21507 C 0.21025 0.21392 0.21025 0.21299 0.21025 0.21207 C 0.21129 0.21207 0.21129 0.21322 0.21129 0.21415 C 0.21233 0.21415 0.21233 0.21322 0.21233 0.21207 C 0.21337 0.21207 0.21337 0.21322 0.21337 0.21415 " pathEditMode="relative" rAng="0" ptsTypes="fffffffffffffffffff">
                                      <p:cBhvr>
                                        <p:cTn id="9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0" y="103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роцесс 3"/>
          <p:cNvSpPr/>
          <p:nvPr/>
        </p:nvSpPr>
        <p:spPr>
          <a:xfrm>
            <a:off x="6705616" y="1071546"/>
            <a:ext cx="2152664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shy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286644" y="214290"/>
            <a:ext cx="1571636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 команда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28662" y="214290"/>
            <a:ext cx="6143668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каком слове буква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“y”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не будет читаться как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[</a:t>
            </a:r>
            <a:r>
              <a:rPr lang="en-US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r>
              <a:rPr lang="en-US" sz="19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en-US" sz="19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]?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8" name="Picture 5" descr="C:\Documents and Settings\User\Рабочий стол\ТРИГГЕРЫ\Овчинникова\МК  4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3714750"/>
            <a:ext cx="2374900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Блок-схема: знак завершения 9">
            <a:hlinkClick r:id="rId4" action="ppaction://hlinksldjump"/>
          </p:cNvPr>
          <p:cNvSpPr/>
          <p:nvPr/>
        </p:nvSpPr>
        <p:spPr>
          <a:xfrm>
            <a:off x="4071938" y="6286500"/>
            <a:ext cx="1343025" cy="357188"/>
          </a:xfrm>
          <a:prstGeom prst="flowChartTerminator">
            <a:avLst/>
          </a:prstGeom>
          <a:solidFill>
            <a:srgbClr val="FFCC6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</a:p>
        </p:txBody>
      </p:sp>
      <p:sp>
        <p:nvSpPr>
          <p:cNvPr id="3" name="Блок-схема: процесс 2"/>
          <p:cNvSpPr/>
          <p:nvPr/>
        </p:nvSpPr>
        <p:spPr>
          <a:xfrm>
            <a:off x="4572000" y="1071546"/>
            <a:ext cx="2000264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my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2428860" y="1071546"/>
            <a:ext cx="2000264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funny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2" name="Блок-схема: процесс 1"/>
          <p:cNvSpPr/>
          <p:nvPr/>
        </p:nvSpPr>
        <p:spPr>
          <a:xfrm>
            <a:off x="285720" y="1071546"/>
            <a:ext cx="1990740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fly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12" name="Picture 33" descr="C:\Documents and Settings\User\Рабочий стол\ТРИГГЕРЫ\Овчинникова\МК  4\сетка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14612" y="3500438"/>
            <a:ext cx="3571900" cy="2944805"/>
          </a:xfrm>
          <a:prstGeom prst="rect">
            <a:avLst/>
          </a:prstGeom>
          <a:noFill/>
          <a:scene3d>
            <a:camera prst="isometricOffAxis2Right"/>
            <a:lightRig rig="threePt" dir="t"/>
          </a:scene3d>
        </p:spPr>
      </p:pic>
      <p:pic>
        <p:nvPicPr>
          <p:cNvPr id="5131" name="Picture 6" descr="C:\Documents and Settings\User\Рабочий стол\ТРИГГЕРЫ\Овчинникова\МК  4\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941638"/>
            <a:ext cx="2286000" cy="353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Documents and Settings\User\Рабочий стол\ТРИГГЕРЫ\Овчинникова\МК  4\мяч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52784">
            <a:off x="5948363" y="3582987"/>
            <a:ext cx="795338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285720" y="214290"/>
            <a:ext cx="500066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572528" y="200024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8572528" y="2500306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572528" y="307181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1" name="апп228.wav">
            <a:hlinkClick r:id="" action="ppaction://media"/>
          </p:cNvPr>
          <p:cNvPicPr>
            <a:picLocks noRot="1" noChangeAspect="1"/>
          </p:cNvPicPr>
          <p:nvPr>
            <a:wavAudioFile r:embed="rId1" name="апп.wav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850" y="58642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04 -0.01066  -0.018 -0.02131  -0.023 -0.02131  c -0.031 0  -0.063 0.16651  -0.063 0.33302  c 0 -0.08392  -0.016 -0.16651  -0.031 -0.16651  c -0.016 0  -0.031 0.08392  -0.031 0.16651  c 0 -0.0413  -0.008 -0.08392  -0.016 -0.08392  c -0.008 0  -0.016 0.0413  -0.016 0.08392  c 0 -0.02131  -0.004 -0.0413  -0.008 -0.0413  c -0.004 0  -0.008 0.02131  -0.008 0.0413  c 0 -0.01066  -0.002 -0.02131  -0.004 -0.02131  c -0.001 0  -0.004 0.01066  -0.004 0.02131  c 0 -0.00533  -0.001 -0.01066  -0.002 -0.01066  c 0 -0.00133  -0.002 0.00533  -0.002 0.01066  c 0 -0.00266  0 -0.00533  -0.001 -0.00533  c 0 0.00133  -0.001 0.00266  -0.001 0.00533  c 0 -0.00133  0 -0.00266  0 -0.004  c -0.001 0  -0.001 0.00133  -0.001 0.00266  c -0.001 0  -0.001 -0.00133  -0.001 -0.00266  c -0.001 0  -0.001 0.00133  -0.001 0.00266  E" pathEditMode="relative" ptsTypes="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03608E-6 C -0.00486 -0.01064 -0.02187 -0.02128 -0.0276 -0.02128 C -0.0651 -0.02128 -0.10364 0.14524 -0.10364 0.31175 C -0.10364 0.2278 -0.12274 0.14524 -0.14097 0.14524 C -0.16024 0.14524 -0.17847 0.22919 -0.17847 0.31175 C -0.17847 0.27035 -0.18802 0.2278 -0.19757 0.2278 C -0.20729 0.2278 -0.21684 0.2692 -0.21684 0.31175 C -0.21684 0.29047 -0.2217 0.27035 -0.22656 0.27035 C -0.23125 0.27035 -0.23611 0.29163 -0.23611 0.31175 C -0.23611 0.30111 -0.23871 0.29047 -0.24097 0.29047 C -0.24218 0.29047 -0.24566 0.30111 -0.24566 0.31175 C -0.24566 0.30643 -0.24704 0.30111 -0.24826 0.30111 C -0.24826 0.29972 -0.25069 0.30643 -0.25069 0.31175 C -0.25069 0.30897 -0.25069 0.30643 -0.25208 0.30643 C -0.25208 0.30782 -0.25329 0.30921 -0.25329 0.31175 C -0.25329 0.31036 -0.25329 0.30897 -0.25329 0.30782 C -0.25451 0.30782 -0.25451 0.30921 -0.25451 0.31059 C -0.25573 0.31059 -0.25573 0.30921 -0.25573 0.30782 C -0.25694 0.30782 -0.25694 0.30921 -0.25694 0.31059 " pathEditMode="relative" rAng="0" ptsTypes="fffffffffffffffffff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00" y="145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70213E-6 L -0.05729 -0.0511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-26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0.00023 L -0.09114 -0.13043 C -0.11024 -0.15911 -0.14184 -0.18201 -0.17725 -0.19264 C -0.21753 -0.20583 -0.30434 -0.14315 -0.33576 -0.10731 L -0.41475 0.04371 " pathEditMode="relative" rAng="0" ptsTypes="FffFF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0" y="-81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29 -0.05111 L -0.00226 -0.00902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21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590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04 -0.01066  -0.018 -0.02131  -0.023 -0.02131  c -0.031 0  -0.063 0.16651  -0.063 0.33302  c 0 -0.08392  -0.016 -0.16651  -0.031 -0.16651  c -0.016 0  -0.031 0.08392  -0.031 0.16651  c 0 -0.0413  -0.008 -0.08392  -0.016 -0.08392  c -0.008 0  -0.016 0.0413  -0.016 0.08392  c 0 -0.02131  -0.004 -0.0413  -0.008 -0.0413  c -0.004 0  -0.008 0.02131  -0.008 0.0413  c 0 -0.01066  -0.002 -0.02131  -0.004 -0.02131  c -0.001 0  -0.004 0.01066  -0.004 0.02131  c 0 -0.00533  -0.001 -0.01066  -0.002 -0.01066  c 0 -0.00133  -0.002 0.00533  -0.002 0.01066  c 0 -0.00266  0 -0.00533  -0.001 -0.00533  c 0 0.00133  -0.001 0.00266  -0.001 0.00533  c 0 -0.00133  0 -0.00266  0 -0.004  c -0.001 0  -0.001 0.00133  -0.001 0.00266  c -0.001 0  -0.001 -0.00133  -0.001 -0.00266  c -0.001 0  -0.001 0.00133  -0.001 0.00266  E" pathEditMode="relative" ptsTypes="">
                                      <p:cBhvr>
                                        <p:cTn id="9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8662" y="214290"/>
            <a:ext cx="1428760" cy="7143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команда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00298" y="214290"/>
            <a:ext cx="6357982" cy="7143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Определи слово со звуком 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</a:t>
            </a:r>
            <a:r>
              <a:rPr lang="en-US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r>
              <a:rPr lang="en-US" sz="19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].</a:t>
            </a:r>
          </a:p>
        </p:txBody>
      </p:sp>
      <p:sp>
        <p:nvSpPr>
          <p:cNvPr id="4" name="Блок-схема: процесс 3"/>
          <p:cNvSpPr/>
          <p:nvPr/>
        </p:nvSpPr>
        <p:spPr>
          <a:xfrm>
            <a:off x="6715140" y="1071546"/>
            <a:ext cx="2143140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giraffe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8" name="Picture 8" descr="C:\Documents and Settings\User\Рабочий стол\ТРИГГЕРЫ\Овчинникова\МК  4\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429000"/>
            <a:ext cx="2111375" cy="291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0" descr="C:\Documents and Settings\User\Рабочий стол\ТРИГГЕРЫ\Овчинникова\МК  4\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525" y="3643313"/>
            <a:ext cx="1689100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Блок-схема: процесс 5"/>
          <p:cNvSpPr/>
          <p:nvPr/>
        </p:nvSpPr>
        <p:spPr>
          <a:xfrm>
            <a:off x="4572000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big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2428860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five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285720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take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9" name="Picture 2" descr="C:\Documents and Settings\User\Рабочий стол\ТРИГГЕРЫ\Овчинникова\МК  4\мяч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214813"/>
            <a:ext cx="795338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Блок-схема: знак завершения 12">
            <a:hlinkClick r:id="rId6" action="ppaction://hlinksldjump"/>
          </p:cNvPr>
          <p:cNvSpPr/>
          <p:nvPr/>
        </p:nvSpPr>
        <p:spPr>
          <a:xfrm>
            <a:off x="4014788" y="6286500"/>
            <a:ext cx="1343025" cy="357188"/>
          </a:xfrm>
          <a:prstGeom prst="flowChartTerminator">
            <a:avLst/>
          </a:prstGeom>
          <a:solidFill>
            <a:srgbClr val="FFCC6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</a:p>
        </p:txBody>
      </p:sp>
      <p:pic>
        <p:nvPicPr>
          <p:cNvPr id="14" name="Picture 33" descr="C:\Documents and Settings\User\Рабочий стол\ТРИГГЕРЫ\Овчинникова\МК  4\сетка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714612" y="3500438"/>
            <a:ext cx="3571900" cy="2944805"/>
          </a:xfrm>
          <a:prstGeom prst="rect">
            <a:avLst/>
          </a:prstGeom>
          <a:noFill/>
          <a:scene3d>
            <a:camera prst="isometricOffAxis2Right"/>
            <a:lightRig rig="threePt" dir="t"/>
          </a:scene3d>
        </p:spPr>
      </p:pic>
      <p:sp>
        <p:nvSpPr>
          <p:cNvPr id="16" name="Скругленный прямоугольник 15"/>
          <p:cNvSpPr/>
          <p:nvPr/>
        </p:nvSpPr>
        <p:spPr>
          <a:xfrm>
            <a:off x="285720" y="214290"/>
            <a:ext cx="500066" cy="7143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14282" y="200024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14282" y="2500306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14282" y="307181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1" name="апп290.wav">
            <a:hlinkClick r:id="" action="ppaction://media"/>
          </p:cNvPr>
          <p:cNvPicPr>
            <a:picLocks noRot="1" noChangeAspect="1"/>
          </p:cNvPicPr>
          <p:nvPr>
            <a:wavAudioFile r:embed="rId1" name="апп.wav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5" y="52292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85014E-7 C 0.00295 -0.00648 0.01337 -0.01295 0.01702 -0.01295 C 0.04028 -0.01295 0.06407 0.0895 0.06407 0.19195 C 0.06407 0.14015 0.07604 0.0895 0.08733 0.0895 C 0.09931 0.0895 0.11059 0.14107 0.11059 0.19195 C 0.11059 0.16628 0.1165 0.14015 0.1224 0.14015 C 0.12848 0.14015 0.13438 0.16559 0.13438 0.19195 C 0.13438 0.17877 0.13733 0.16628 0.14028 0.16628 C 0.14341 0.16628 0.14636 0.17946 0.14636 0.19195 C 0.14636 0.18524 0.14792 0.17877 0.14931 0.17877 C 0.15 0.17877 0.15226 0.18524 0.15226 0.19195 C 0.15226 0.18848 0.15313 0.18524 0.15382 0.18524 C 0.15382 0.18617 0.15538 0.18848 0.15538 0.19195 C 0.15538 0.1901 0.15538 0.18848 0.15625 0.18848 C 0.15625 0.18941 0.15695 0.19033 0.15695 0.19195 C 0.15695 0.19103 0.15695 0.1901 0.15695 0.18941 C 0.15782 0.18941 0.15782 0.19033 0.15782 0.19103 C 0.15851 0.19103 0.15851 0.19033 0.15851 0.18941 C 0.15938 0.18941 0.15938 0.19033 0.15938 0.19103 " pathEditMode="relative" rAng="0" ptsTypes="fffffffffffffffffff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0" y="90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-0.02359 L 0.04514 -0.1100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-43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97 -0.12442 L -0.00104 -0.0129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" y="56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9722E-6 L 0.08211 -0.14848 C 0.0993 -0.18155 0.12812 -0.20329 0.15937 -0.20907 C 0.19548 -0.21554 0.22586 -0.20444 0.24896 -0.17854 L 0.35902 -0.06522 " pathEditMode="relative" rAng="-463811" ptsTypes="FffFF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9" y="-1209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590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 nodeType="clickPar">
                      <p:stCondLst>
                        <p:cond delay="0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625 C 0.004 -0.01388 0.01806 -0.02128 0.02292 -0.02128 C 0.054 -0.02128 0.08594 0.0969 0.08594 0.21507 C 0.08594 0.15541 0.10191 0.0969 0.11702 0.0969 C 0.13299 0.0969 0.14809 0.15633 0.14809 0.21507 C 0.14809 0.18547 0.15608 0.15541 0.16407 0.15541 C 0.17205 0.15541 0.18004 0.18478 0.18004 0.21507 C 0.18004 0.19981 0.18403 0.18547 0.18802 0.18547 C 0.19202 0.18547 0.19601 0.20074 0.19601 0.21507 C 0.19601 0.20744 0.19809 0.19981 0.2 0.19981 C 0.20104 0.19981 0.204 0.20744 0.204 0.21507 C 0.204 0.21114 0.20504 0.20744 0.20608 0.20744 C 0.20608 0.20837 0.20816 0.21114 0.20816 0.21507 C 0.20816 0.21299 0.20816 0.21114 0.2092 0.21114 C 0.2092 0.21207 0.21025 0.21322 0.21025 0.21507 C 0.21025 0.21392 0.21025 0.21299 0.21025 0.21207 C 0.21129 0.21207 0.21129 0.21322 0.21129 0.21415 C 0.21233 0.21415 0.21233 0.21322 0.21233 0.21207 C 0.21337 0.21207 0.21337 0.21322 0.21337 0.21415 " pathEditMode="relative" rAng="0" ptsTypes="fffffffffffffffffff">
                                      <p:cBhvr>
                                        <p:cTn id="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0" y="103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833 C 0.004 -0.01481 0.01806 -0.02128 0.02292 -0.02128 C 0.054 -0.02128 0.08594 0.08117 0.08594 0.18362 C 0.08594 0.13182 0.10191 0.08117 0.11702 0.08117 C 0.13299 0.08117 0.14809 0.13274 0.14809 0.18362 C 0.14809 0.15795 0.15608 0.13182 0.16407 0.13182 C 0.17205 0.13182 0.18004 0.15726 0.18004 0.18362 C 0.18004 0.17044 0.18403 0.15795 0.18802 0.15795 C 0.19202 0.15795 0.19601 0.17113 0.19601 0.18362 C 0.19601 0.17691 0.19809 0.17044 0.2 0.17044 C 0.20104 0.17044 0.204 0.17691 0.204 0.18362 C 0.204 0.18015 0.20504 0.17691 0.20608 0.17691 C 0.20608 0.17784 0.20816 0.18015 0.20816 0.18362 C 0.20816 0.18177 0.20816 0.18015 0.2092 0.18015 C 0.2092 0.18108 0.21025 0.182 0.21025 0.18362 C 0.21025 0.1827 0.21025 0.18177 0.21025 0.18108 C 0.21129 0.18108 0.21129 0.182 0.21129 0.1827 C 0.21233 0.1827 0.21233 0.182 0.21233 0.18108 C 0.21337 0.18108 0.21337 0.182 0.21337 0.1827 " pathEditMode="relative" rAng="0" ptsTypes="fffffffffffffffffff">
                                      <p:cBhvr>
                                        <p:cTn id="9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0" y="90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6705616" y="1071546"/>
            <a:ext cx="2152664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box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286644" y="214290"/>
            <a:ext cx="1500198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 команда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24" y="214290"/>
            <a:ext cx="6286544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каком слове буква 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“o”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читается так, как произносится в алфавите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Блок-схема: знак завершения 4">
            <a:hlinkClick r:id="rId3" action="ppaction://hlinksldjump"/>
          </p:cNvPr>
          <p:cNvSpPr/>
          <p:nvPr/>
        </p:nvSpPr>
        <p:spPr>
          <a:xfrm>
            <a:off x="4071938" y="6286500"/>
            <a:ext cx="1343025" cy="357188"/>
          </a:xfrm>
          <a:prstGeom prst="flowChartTerminator">
            <a:avLst/>
          </a:prstGeom>
          <a:solidFill>
            <a:srgbClr val="FFCC6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4572000" y="1071546"/>
            <a:ext cx="2000264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dog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285720" y="1071546"/>
            <a:ext cx="2000264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no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2428860" y="1071546"/>
            <a:ext cx="1990740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fox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9" name="Picture 33" descr="C:\Documents and Settings\User\Рабочий стол\ТРИГГЕРЫ\Овчинникова\МК  4\сетка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14612" y="3500438"/>
            <a:ext cx="3571900" cy="2944805"/>
          </a:xfrm>
          <a:prstGeom prst="rect">
            <a:avLst/>
          </a:prstGeom>
          <a:noFill/>
          <a:scene3d>
            <a:camera prst="isometricOffAxis2Right"/>
            <a:lightRig rig="threePt" dir="t"/>
          </a:scene3d>
        </p:spPr>
      </p:pic>
      <p:pic>
        <p:nvPicPr>
          <p:cNvPr id="11" name="Picture 10" descr="C:\Documents and Settings\User\Рабочий стол\ТРИГГЕРЫ\Овчинникова\МК  4\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838" y="3643313"/>
            <a:ext cx="1689100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8" descr="C:\Documents and Settings\User\Рабочий стол\ТРИГГЕРЫ\Овчинникова\МК  4\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429000"/>
            <a:ext cx="2111375" cy="291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Documents and Settings\User\Рабочий стол\ТРИГГЕРЫ\Овчинникова\МК  4\мяч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52784">
            <a:off x="5948363" y="3582987"/>
            <a:ext cx="795338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285720" y="214290"/>
            <a:ext cx="500066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501090" y="200024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501090" y="2500306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8501090" y="307181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2" name="апп337.wav">
            <a:hlinkClick r:id="" action="ppaction://media"/>
          </p:cNvPr>
          <p:cNvPicPr>
            <a:picLocks noRot="1" noChangeAspect="1"/>
          </p:cNvPicPr>
          <p:nvPr>
            <a:wavAudioFile r:embed="rId1" name="апп.wav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59817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04 -0.01066  -0.018 -0.02131  -0.023 -0.02131  c -0.031 0  -0.063 0.16651  -0.063 0.33302  c 0 -0.08392  -0.016 -0.16651  -0.031 -0.16651  c -0.016 0  -0.031 0.08392  -0.031 0.16651  c 0 -0.0413  -0.008 -0.08392  -0.016 -0.08392  c -0.008 0  -0.016 0.0413  -0.016 0.08392  c 0 -0.02131  -0.004 -0.0413  -0.008 -0.0413  c -0.004 0  -0.008 0.02131  -0.008 0.0413  c 0 -0.01066  -0.002 -0.02131  -0.004 -0.02131  c -0.001 0  -0.004 0.01066  -0.004 0.02131  c 0 -0.00533  -0.001 -0.01066  -0.002 -0.01066  c 0 -0.00133  -0.002 0.00533  -0.002 0.01066  c 0 -0.00266  0 -0.00533  -0.001 -0.00533  c 0 0.00133  -0.001 0.00266  -0.001 0.00533  c 0 -0.00133  0 -0.00266  0 -0.004  c -0.001 0  -0.001 0.00133  -0.001 0.00266  c -0.001 0  -0.001 -0.00133  -0.001 -0.00266  c -0.001 0  -0.001 0.00133  -0.001 0.00266  E" pathEditMode="relative" ptsTypes="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03608E-6 C -0.00486 -0.01064 -0.02187 -0.02128 -0.0276 -0.02128 C -0.0651 -0.02128 -0.10364 0.14524 -0.10364 0.31175 C -0.10364 0.2278 -0.12274 0.14524 -0.14097 0.14524 C -0.16024 0.14524 -0.17847 0.22919 -0.17847 0.31175 C -0.17847 0.27035 -0.18802 0.2278 -0.19757 0.2278 C -0.20729 0.2278 -0.21684 0.2692 -0.21684 0.31175 C -0.21684 0.29047 -0.2217 0.27035 -0.22656 0.27035 C -0.23125 0.27035 -0.23611 0.29163 -0.23611 0.31175 C -0.23611 0.30111 -0.23871 0.29047 -0.24097 0.29047 C -0.24218 0.29047 -0.24566 0.30111 -0.24566 0.31175 C -0.24566 0.30643 -0.24704 0.30111 -0.24826 0.30111 C -0.24826 0.29972 -0.25069 0.30643 -0.25069 0.31175 C -0.25069 0.30897 -0.25069 0.30643 -0.25208 0.30643 C -0.25208 0.30782 -0.25329 0.30921 -0.25329 0.31175 C -0.25329 0.31036 -0.25329 0.30897 -0.25329 0.30782 C -0.25451 0.30782 -0.25451 0.30921 -0.25451 0.31059 C -0.25573 0.31059 -0.25573 0.30921 -0.25573 0.30782 C -0.25694 0.30782 -0.25694 0.30921 -0.25694 0.31059 " pathEditMode="relative" rAng="0" ptsTypes="fffffffffffffffffff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00" y="145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39593E-6 L -0.07726 -0.0393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72" y="-196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0.00023 L -0.09114 -0.13043 C -0.11024 -0.15911 -0.14184 -0.18201 -0.17725 -0.19264 C -0.21753 -0.20583 -0.30434 -0.14315 -0.33576 -0.10731 L -0.41475 0.04371 " pathEditMode="relative" rAng="0" ptsTypes="FffFF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0" y="-81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726 -0.03931 L -0.00642 0.00278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210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590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04 -0.01066  -0.018 -0.02131  -0.023 -0.02131  c -0.031 0  -0.063 0.16651  -0.063 0.33302  c 0 -0.08392  -0.016 -0.16651  -0.031 -0.16651  c -0.016 0  -0.031 0.08392  -0.031 0.16651  c 0 -0.0413  -0.008 -0.08392  -0.016 -0.08392  c -0.008 0  -0.016 0.0413  -0.016 0.08392  c 0 -0.02131  -0.004 -0.0413  -0.008 -0.0413  c -0.004 0  -0.008 0.02131  -0.008 0.0413  c 0 -0.01066  -0.002 -0.02131  -0.004 -0.02131  c -0.001 0  -0.004 0.01066  -0.004 0.02131  c 0 -0.00533  -0.001 -0.01066  -0.002 -0.01066  c 0 -0.00133  -0.002 0.00533  -0.002 0.01066  c 0 -0.00266  0 -0.00533  -0.001 -0.00533  c 0 0.00133  -0.001 0.00266  -0.001 0.00533  c 0 -0.00133  0 -0.00266  0 -0.004  c -0.001 0  -0.001 0.00133  -0.001 0.00266  c -0.001 0  -0.001 -0.00133  -0.001 -0.00266  c -0.001 0  -0.001 0.00133  -0.001 0.00266  E" pathEditMode="relative" ptsTypes="">
                                      <p:cBhvr>
                                        <p:cTn id="9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User\Рабочий стол\ТРИГГЕРЫ\Овчинникова\МК  4\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941638"/>
            <a:ext cx="2286000" cy="353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928662" y="214290"/>
            <a:ext cx="1428760" cy="7143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команда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00298" y="214290"/>
            <a:ext cx="6357982" cy="7143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каком слове буквосочетание даёт звук 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[k]?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197" name="Picture 5" descr="C:\Documents and Settings\User\Рабочий стол\ТРИГГЕРЫ\Овчинникова\МК  4\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3714750"/>
            <a:ext cx="2374900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Блок-схема: процесс 7"/>
          <p:cNvSpPr/>
          <p:nvPr/>
        </p:nvSpPr>
        <p:spPr>
          <a:xfrm>
            <a:off x="4643438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music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11" name="Picture 2" descr="C:\Documents and Settings\User\Рабочий стол\ТРИГГЕРЫ\Овчинникова\МК  4\мяч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214813"/>
            <a:ext cx="795338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Блок-схема: знак завершения 14">
            <a:hlinkClick r:id="rId6" action="ppaction://hlinksldjump"/>
          </p:cNvPr>
          <p:cNvSpPr/>
          <p:nvPr/>
        </p:nvSpPr>
        <p:spPr>
          <a:xfrm>
            <a:off x="4014788" y="6286500"/>
            <a:ext cx="1343025" cy="357188"/>
          </a:xfrm>
          <a:prstGeom prst="flowChartTerminator">
            <a:avLst/>
          </a:prstGeom>
          <a:solidFill>
            <a:srgbClr val="FFCC6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</a:p>
        </p:txBody>
      </p:sp>
      <p:pic>
        <p:nvPicPr>
          <p:cNvPr id="18" name="Picture 33" descr="C:\Documents and Settings\User\Рабочий стол\ТРИГГЕРЫ\Овчинникова\МК  4\сетка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714612" y="3500438"/>
            <a:ext cx="3571900" cy="2944805"/>
          </a:xfrm>
          <a:prstGeom prst="rect">
            <a:avLst/>
          </a:prstGeom>
          <a:noFill/>
          <a:scene3d>
            <a:camera prst="isometricOffAxis2Right"/>
            <a:lightRig rig="threePt" dir="t"/>
          </a:scene3d>
        </p:spPr>
      </p:pic>
      <p:sp>
        <p:nvSpPr>
          <p:cNvPr id="9" name="Блок-схема: процесс 8"/>
          <p:cNvSpPr/>
          <p:nvPr/>
        </p:nvSpPr>
        <p:spPr>
          <a:xfrm>
            <a:off x="6786578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clock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2428860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like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285720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crocodile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85720" y="214290"/>
            <a:ext cx="500066" cy="7143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14282" y="200024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14282" y="2500306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14282" y="307181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" name="апп384.wav">
            <a:hlinkClick r:id="" action="ppaction://media"/>
          </p:cNvPr>
          <p:cNvPicPr>
            <a:picLocks noRot="1" noChangeAspect="1"/>
          </p:cNvPicPr>
          <p:nvPr>
            <a:wavAudioFile r:embed="rId1" name="апп.wav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5" y="53736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85014E-7 C 0.00295 -0.00648 0.01337 -0.01295 0.01702 -0.01295 C 0.04028 -0.01295 0.06407 0.0895 0.06407 0.19195 C 0.06407 0.14015 0.07604 0.0895 0.08733 0.0895 C 0.09931 0.0895 0.11059 0.14107 0.11059 0.19195 C 0.11059 0.16628 0.1165 0.14015 0.1224 0.14015 C 0.12848 0.14015 0.13438 0.16559 0.13438 0.19195 C 0.13438 0.17877 0.13733 0.16628 0.14028 0.16628 C 0.14341 0.16628 0.14636 0.17946 0.14636 0.19195 C 0.14636 0.18524 0.14792 0.17877 0.14931 0.17877 C 0.15 0.17877 0.15226 0.18524 0.15226 0.19195 C 0.15226 0.18848 0.15313 0.18524 0.15382 0.18524 C 0.15382 0.18617 0.15538 0.18848 0.15538 0.19195 C 0.15538 0.1901 0.15538 0.18848 0.15625 0.18848 C 0.15625 0.18941 0.15695 0.19033 0.15695 0.19195 C 0.15695 0.19103 0.15695 0.1901 0.15695 0.18941 C 0.15782 0.18941 0.15782 0.19033 0.15782 0.19103 C 0.15851 0.19103 0.15851 0.19033 0.15851 0.18941 C 0.15938 0.18941 0.15938 0.19033 0.15938 0.19103 " pathEditMode="relative" rAng="0" ptsTypes="fffffffffffffffffff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0" y="90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32192E-6 L 0.06805 -0.0289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" y="-15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9 -0.01249 L 0.09549 -0.16259 C 0.11441 -0.19589 0.14584 -0.21809 0.18004 -0.22433 C 0.21927 -0.2315 0.25226 -0.22086 0.27726 -0.19543 L 0.39584 -0.08349 " pathEditMode="relative" rAng="-463811" ptsTypes="FffFF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00" y="-124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 -0.03423 L 2.5E-6 4.75486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17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59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 nodeType="clickPar">
                      <p:stCondLst>
                        <p:cond delay="0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833 C 0.004 -0.01481 0.01806 -0.02128 0.02292 -0.02128 C 0.054 -0.02128 0.08594 0.08117 0.08594 0.18362 C 0.08594 0.13182 0.10191 0.08117 0.11702 0.08117 C 0.13299 0.08117 0.14809 0.13274 0.14809 0.18362 C 0.14809 0.15795 0.15608 0.13182 0.16407 0.13182 C 0.17205 0.13182 0.18004 0.15726 0.18004 0.18362 C 0.18004 0.17044 0.18403 0.15795 0.18802 0.15795 C 0.19202 0.15795 0.19601 0.17113 0.19601 0.18362 C 0.19601 0.17691 0.19809 0.17044 0.2 0.17044 C 0.20104 0.17044 0.204 0.17691 0.204 0.18362 C 0.204 0.18015 0.20504 0.17691 0.20608 0.17691 C 0.20608 0.17784 0.20816 0.18015 0.20816 0.18362 C 0.20816 0.18177 0.20816 0.18015 0.2092 0.18015 C 0.2092 0.18108 0.21025 0.182 0.21025 0.18362 C 0.21025 0.1827 0.21025 0.18177 0.21025 0.18108 C 0.21129 0.18108 0.21129 0.182 0.21129 0.1827 C 0.21233 0.1827 0.21233 0.182 0.21233 0.18108 C 0.21337 0.18108 0.21337 0.182 0.21337 0.1827 " pathEditMode="relative" rAng="0" ptsTypes="fffffffffffffffffff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0" y="90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625 C 0.004 -0.01388 0.01806 -0.02128 0.02292 -0.02128 C 0.054 -0.02128 0.08594 0.0969 0.08594 0.21507 C 0.08594 0.15541 0.10191 0.0969 0.11702 0.0969 C 0.13299 0.0969 0.14809 0.15633 0.14809 0.21507 C 0.14809 0.18547 0.15608 0.15541 0.16407 0.15541 C 0.17205 0.15541 0.18004 0.18478 0.18004 0.21507 C 0.18004 0.19981 0.18403 0.18547 0.18802 0.18547 C 0.19202 0.18547 0.19601 0.20074 0.19601 0.21507 C 0.19601 0.20744 0.19809 0.19981 0.2 0.19981 C 0.20104 0.19981 0.204 0.20744 0.204 0.21507 C 0.204 0.21114 0.20504 0.20744 0.20608 0.20744 C 0.20608 0.20837 0.20816 0.21114 0.20816 0.21507 C 0.20816 0.21299 0.20816 0.21114 0.2092 0.21114 C 0.2092 0.21207 0.21025 0.21322 0.21025 0.21507 C 0.21025 0.21392 0.21025 0.21299 0.21025 0.21207 C 0.21129 0.21207 0.21129 0.21322 0.21129 0.21415 C 0.21233 0.21415 0.21233 0.21322 0.21233 0.21207 C 0.21337 0.21207 0.21337 0.21322 0.21337 0.21415 " pathEditMode="relative" rAng="0" ptsTypes="fffffffffffffffffff">
                                      <p:cBhvr>
                                        <p:cTn id="9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0" y="103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роцесс 3"/>
          <p:cNvSpPr/>
          <p:nvPr/>
        </p:nvSpPr>
        <p:spPr>
          <a:xfrm>
            <a:off x="6705616" y="1071546"/>
            <a:ext cx="2152664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stupid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286644" y="214290"/>
            <a:ext cx="1500198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 команда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57224" y="214290"/>
            <a:ext cx="6286544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каком слове буква 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“u”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читается как 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</a:t>
            </a:r>
            <a:r>
              <a:rPr lang="en-US" sz="4000" b="1" baseline="-15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^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]?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Picture 5" descr="C:\Documents and Settings\User\Рабочий стол\ТРИГГЕРЫ\Овчинникова\МК  4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3714750"/>
            <a:ext cx="2374900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Блок-схема: знак завершения 9">
            <a:hlinkClick r:id="rId4" action="ppaction://hlinksldjump"/>
          </p:cNvPr>
          <p:cNvSpPr/>
          <p:nvPr/>
        </p:nvSpPr>
        <p:spPr>
          <a:xfrm>
            <a:off x="4071938" y="6286500"/>
            <a:ext cx="1343025" cy="357188"/>
          </a:xfrm>
          <a:prstGeom prst="flowChartTerminator">
            <a:avLst/>
          </a:prstGeom>
          <a:solidFill>
            <a:srgbClr val="FFCC6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</a:p>
        </p:txBody>
      </p:sp>
      <p:sp>
        <p:nvSpPr>
          <p:cNvPr id="3" name="Блок-схема: процесс 2"/>
          <p:cNvSpPr/>
          <p:nvPr/>
        </p:nvSpPr>
        <p:spPr>
          <a:xfrm>
            <a:off x="4572000" y="1071546"/>
            <a:ext cx="2000264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music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2428860" y="1071546"/>
            <a:ext cx="2000264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duck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2" name="Блок-схема: процесс 1"/>
          <p:cNvSpPr/>
          <p:nvPr/>
        </p:nvSpPr>
        <p:spPr>
          <a:xfrm>
            <a:off x="285720" y="1071546"/>
            <a:ext cx="1990740" cy="642942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pupil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12" name="Picture 33" descr="C:\Documents and Settings\User\Рабочий стол\ТРИГГЕРЫ\Овчинникова\МК  4\сетка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14612" y="3500438"/>
            <a:ext cx="3571900" cy="2944805"/>
          </a:xfrm>
          <a:prstGeom prst="rect">
            <a:avLst/>
          </a:prstGeom>
          <a:noFill/>
          <a:scene3d>
            <a:camera prst="isometricOffAxis2Right"/>
            <a:lightRig rig="threePt" dir="t"/>
          </a:scene3d>
        </p:spPr>
      </p:pic>
      <p:pic>
        <p:nvPicPr>
          <p:cNvPr id="9227" name="Picture 6" descr="C:\Documents and Settings\User\Рабочий стол\ТРИГГЕРЫ\Овчинникова\МК  4\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941638"/>
            <a:ext cx="2286000" cy="353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Documents and Settings\User\Рабочий стол\ТРИГГЕРЫ\Овчинникова\МК  4\мяч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52784">
            <a:off x="5948363" y="3582987"/>
            <a:ext cx="795338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285720" y="214290"/>
            <a:ext cx="500066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429652" y="200024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8429652" y="2500306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429652" y="307181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1" name="апп431.wav">
            <a:hlinkClick r:id="" action="ppaction://media"/>
          </p:cNvPr>
          <p:cNvPicPr>
            <a:picLocks noRot="1" noChangeAspect="1"/>
          </p:cNvPicPr>
          <p:nvPr>
            <a:wavAudioFile r:embed="rId1" name="апп.wav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413" y="57007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04 -0.01066  -0.018 -0.02131  -0.023 -0.02131  c -0.031 0  -0.063 0.16651  -0.063 0.33302  c 0 -0.08392  -0.016 -0.16651  -0.031 -0.16651  c -0.016 0  -0.031 0.08392  -0.031 0.16651  c 0 -0.0413  -0.008 -0.08392  -0.016 -0.08392  c -0.008 0  -0.016 0.0413  -0.016 0.08392  c 0 -0.02131  -0.004 -0.0413  -0.008 -0.0413  c -0.004 0  -0.008 0.02131  -0.008 0.0413  c 0 -0.01066  -0.002 -0.02131  -0.004 -0.02131  c -0.001 0  -0.004 0.01066  -0.004 0.02131  c 0 -0.00533  -0.001 -0.01066  -0.002 -0.01066  c 0 -0.00133  -0.002 0.00533  -0.002 0.01066  c 0 -0.00266  0 -0.00533  -0.001 -0.00533  c 0 0.00133  -0.001 0.00266  -0.001 0.00533  c 0 -0.00133  0 -0.00266  0 -0.004  c -0.001 0  -0.001 0.00133  -0.001 0.00266  c -0.001 0  -0.001 -0.00133  -0.001 -0.00266  c -0.001 0  -0.001 0.00133  -0.001 0.00266  E" pathEditMode="relative" ptsTypes="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03608E-6 C -0.00486 -0.01064 -0.02187 -0.02128 -0.0276 -0.02128 C -0.0651 -0.02128 -0.10364 0.14524 -0.10364 0.31175 C -0.10364 0.2278 -0.12274 0.14524 -0.14097 0.14524 C -0.16024 0.14524 -0.17847 0.22919 -0.17847 0.31175 C -0.17847 0.27035 -0.18802 0.2278 -0.19757 0.2278 C -0.20729 0.2278 -0.21684 0.2692 -0.21684 0.31175 C -0.21684 0.29047 -0.2217 0.27035 -0.22656 0.27035 C -0.23125 0.27035 -0.23611 0.29163 -0.23611 0.31175 C -0.23611 0.30111 -0.23871 0.29047 -0.24097 0.29047 C -0.24218 0.29047 -0.24566 0.30111 -0.24566 0.31175 C -0.24566 0.30643 -0.24704 0.30111 -0.24826 0.30111 C -0.24826 0.29972 -0.25069 0.30643 -0.25069 0.31175 C -0.25069 0.30897 -0.25069 0.30643 -0.25208 0.30643 C -0.25208 0.30782 -0.25329 0.30921 -0.25329 0.31175 C -0.25329 0.31036 -0.25329 0.30897 -0.25329 0.30782 C -0.25451 0.30782 -0.25451 0.30921 -0.25451 0.31059 C -0.25573 0.31059 -0.25573 0.30921 -0.25573 0.30782 C -0.25694 0.30782 -0.25694 0.30921 -0.25694 0.31059 " pathEditMode="relative" rAng="0" ptsTypes="fffffffffffffffffff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00" y="145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70213E-6 L -0.05729 -0.0511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-26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0.00023 L -0.09114 -0.13043 C -0.11024 -0.15911 -0.14184 -0.18201 -0.17725 -0.19264 C -0.21753 -0.20583 -0.30434 -0.14315 -0.33576 -0.10731 L -0.41475 0.04371 " pathEditMode="relative" rAng="0" ptsTypes="FffFF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0" y="-81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29 -0.05111 L -0.00226 -0.00902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21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590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04 -0.01066  -0.018 -0.02131  -0.023 -0.02131  c -0.031 0  -0.063 0.16651  -0.063 0.33302  c 0 -0.08392  -0.016 -0.16651  -0.031 -0.16651  c -0.016 0  -0.031 0.08392  -0.031 0.16651  c 0 -0.0413  -0.008 -0.08392  -0.016 -0.08392  c -0.008 0  -0.016 0.0413  -0.016 0.08392  c 0 -0.02131  -0.004 -0.0413  -0.008 -0.0413  c -0.004 0  -0.008 0.02131  -0.008 0.0413  c 0 -0.01066  -0.002 -0.02131  -0.004 -0.02131  c -0.001 0  -0.004 0.01066  -0.004 0.02131  c 0 -0.00533  -0.001 -0.01066  -0.002 -0.01066  c 0 -0.00133  -0.002 0.00533  -0.002 0.01066  c 0 -0.00266  0 -0.00533  -0.001 -0.00533  c 0 0.00133  -0.001 0.00266  -0.001 0.00533  c 0 -0.00133  0 -0.00266  0 -0.004  c -0.001 0  -0.001 0.00133  -0.001 0.00266  c -0.001 0  -0.001 -0.00133  -0.001 -0.00266  c -0.001 0  -0.001 0.00133  -0.001 0.00266  E" pathEditMode="relative" ptsTypes="">
                                      <p:cBhvr>
                                        <p:cTn id="9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928662" y="214290"/>
            <a:ext cx="1428760" cy="7143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команда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00298" y="214290"/>
            <a:ext cx="6357982" cy="7143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каком слове буква 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“y”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 читается как 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</a:t>
            </a:r>
            <a:r>
              <a:rPr lang="en-US" sz="19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]?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Блок-схема: процесс 3"/>
          <p:cNvSpPr/>
          <p:nvPr/>
        </p:nvSpPr>
        <p:spPr>
          <a:xfrm>
            <a:off x="2428860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merry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8" name="Picture 8" descr="C:\Documents and Settings\User\Рабочий стол\ТРИГГЕРЫ\Овчинникова\МК  4\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429000"/>
            <a:ext cx="2111375" cy="291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0" descr="C:\Documents and Settings\User\Рабочий стол\ТРИГГЕРЫ\Овчинникова\МК  4\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525" y="3643313"/>
            <a:ext cx="1689100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Блок-схема: процесс 5"/>
          <p:cNvSpPr/>
          <p:nvPr/>
        </p:nvSpPr>
        <p:spPr>
          <a:xfrm>
            <a:off x="4572000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funny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6786578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my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285720" y="1071546"/>
            <a:ext cx="2000264" cy="64294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angry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9" name="Picture 2" descr="C:\Documents and Settings\User\Рабочий стол\ТРИГГЕРЫ\Овчинникова\МК  4\мяч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214813"/>
            <a:ext cx="795338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Блок-схема: знак завершения 12">
            <a:hlinkClick r:id="rId7" action="ppaction://hlinksldjump"/>
          </p:cNvPr>
          <p:cNvSpPr/>
          <p:nvPr/>
        </p:nvSpPr>
        <p:spPr>
          <a:xfrm>
            <a:off x="4014788" y="6286500"/>
            <a:ext cx="1343025" cy="357188"/>
          </a:xfrm>
          <a:prstGeom prst="flowChartTerminator">
            <a:avLst/>
          </a:prstGeom>
          <a:solidFill>
            <a:srgbClr val="FFCC66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</a:p>
        </p:txBody>
      </p:sp>
      <p:pic>
        <p:nvPicPr>
          <p:cNvPr id="14" name="Picture 33" descr="C:\Documents and Settings\User\Рабочий стол\ТРИГГЕРЫ\Овчинникова\МК  4\сетка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714612" y="3500438"/>
            <a:ext cx="3571900" cy="2944805"/>
          </a:xfrm>
          <a:prstGeom prst="rect">
            <a:avLst/>
          </a:prstGeom>
          <a:noFill/>
          <a:scene3d>
            <a:camera prst="isometricOffAxis2Right"/>
            <a:lightRig rig="threePt" dir="t"/>
          </a:scene3d>
        </p:spPr>
      </p:pic>
      <p:sp>
        <p:nvSpPr>
          <p:cNvPr id="16" name="Скругленный прямоугольник 15"/>
          <p:cNvSpPr/>
          <p:nvPr/>
        </p:nvSpPr>
        <p:spPr>
          <a:xfrm>
            <a:off x="285720" y="214290"/>
            <a:ext cx="500066" cy="7143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14282" y="200024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14282" y="2500306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14282" y="3071810"/>
            <a:ext cx="285752" cy="28575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1" name="апп493.wav">
            <a:hlinkClick r:id="" action="ppaction://media"/>
          </p:cNvPr>
          <p:cNvPicPr>
            <a:picLocks noRot="1" noChangeAspect="1"/>
          </p:cNvPicPr>
          <p:nvPr>
            <a:wavAudioFile r:embed="rId1" name="апп.wav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5" y="54451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85014E-7 C 0.00295 -0.00648 0.01337 -0.01295 0.01702 -0.01295 C 0.04028 -0.01295 0.06407 0.0895 0.06407 0.19195 C 0.06407 0.14015 0.07604 0.0895 0.08733 0.0895 C 0.09931 0.0895 0.11059 0.14107 0.11059 0.19195 C 0.11059 0.16628 0.1165 0.14015 0.1224 0.14015 C 0.12848 0.14015 0.13438 0.16559 0.13438 0.19195 C 0.13438 0.17877 0.13733 0.16628 0.14028 0.16628 C 0.14341 0.16628 0.14636 0.17946 0.14636 0.19195 C 0.14636 0.18524 0.14792 0.17877 0.14931 0.17877 C 0.15 0.17877 0.15226 0.18524 0.15226 0.19195 C 0.15226 0.18848 0.15313 0.18524 0.15382 0.18524 C 0.15382 0.18617 0.15538 0.18848 0.15538 0.19195 C 0.15538 0.1901 0.15538 0.18848 0.15625 0.18848 C 0.15625 0.18941 0.15695 0.19033 0.15695 0.19195 C 0.15695 0.19103 0.15695 0.1901 0.15695 0.18941 C 0.15782 0.18941 0.15782 0.19033 0.15782 0.19103 C 0.15851 0.19103 0.15851 0.19033 0.15851 0.18941 C 0.15938 0.18941 0.15938 0.19033 0.15938 0.19103 " pathEditMode="relative" rAng="0" ptsTypes="fffffffffffffffffff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0" y="90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-0.02359 L 0.04514 -0.1100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-43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97 -0.12442 L -0.00104 -0.0129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" y="56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9722E-6 L 0.08211 -0.14848 C 0.0993 -0.18155 0.12812 -0.20329 0.15937 -0.20907 C 0.19548 -0.21554 0.22586 -0.20444 0.24896 -0.17854 L 0.35902 -0.06522 " pathEditMode="relative" rAng="-463811" ptsTypes="FffFF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9" y="-1209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590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 nodeType="clickPar">
                      <p:stCondLst>
                        <p:cond delay="0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625 C 0.004 -0.01388 0.01806 -0.02128 0.02292 -0.02128 C 0.054 -0.02128 0.08594 0.0969 0.08594 0.21507 C 0.08594 0.15541 0.10191 0.0969 0.11702 0.0969 C 0.13299 0.0969 0.14809 0.15633 0.14809 0.21507 C 0.14809 0.18547 0.15608 0.15541 0.16407 0.15541 C 0.17205 0.15541 0.18004 0.18478 0.18004 0.21507 C 0.18004 0.19981 0.18403 0.18547 0.18802 0.18547 C 0.19202 0.18547 0.19601 0.20074 0.19601 0.21507 C 0.19601 0.20744 0.19809 0.19981 0.2 0.19981 C 0.20104 0.19981 0.204 0.20744 0.204 0.21507 C 0.204 0.21114 0.20504 0.20744 0.20608 0.20744 C 0.20608 0.20837 0.20816 0.21114 0.20816 0.21507 C 0.20816 0.21299 0.20816 0.21114 0.2092 0.21114 C 0.2092 0.21207 0.21025 0.21322 0.21025 0.21507 C 0.21025 0.21392 0.21025 0.21299 0.21025 0.21207 C 0.21129 0.21207 0.21129 0.21322 0.21129 0.21415 C 0.21233 0.21415 0.21233 0.21322 0.21233 0.21207 C 0.21337 0.21207 0.21337 0.21322 0.21337 0.21415 " pathEditMode="relative" rAng="0" ptsTypes="fffffffffffffffffff">
                                      <p:cBhvr>
                                        <p:cTn id="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0" y="103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833 C 0.004 -0.01481 0.01806 -0.02128 0.02292 -0.02128 C 0.054 -0.02128 0.08594 0.08117 0.08594 0.18362 C 0.08594 0.13182 0.10191 0.08117 0.11702 0.08117 C 0.13299 0.08117 0.14809 0.13274 0.14809 0.18362 C 0.14809 0.15795 0.15608 0.13182 0.16407 0.13182 C 0.17205 0.13182 0.18004 0.15726 0.18004 0.18362 C 0.18004 0.17044 0.18403 0.15795 0.18802 0.15795 C 0.19202 0.15795 0.19601 0.17113 0.19601 0.18362 C 0.19601 0.17691 0.19809 0.17044 0.2 0.17044 C 0.20104 0.17044 0.204 0.17691 0.204 0.18362 C 0.204 0.18015 0.20504 0.17691 0.20608 0.17691 C 0.20608 0.17784 0.20816 0.18015 0.20816 0.18362 C 0.20816 0.18177 0.20816 0.18015 0.2092 0.18015 C 0.2092 0.18108 0.21025 0.182 0.21025 0.18362 C 0.21025 0.1827 0.21025 0.18177 0.21025 0.18108 C 0.21129 0.18108 0.21129 0.182 0.21129 0.1827 C 0.21233 0.1827 0.21233 0.182 0.21233 0.18108 C 0.21337 0.18108 0.21337 0.182 0.21337 0.1827 " pathEditMode="relative" rAng="0" ptsTypes="fffffffffffffffffff">
                                      <p:cBhvr>
                                        <p:cTn id="9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0" y="90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338</Words>
  <Application>Microsoft Office PowerPoint</Application>
  <PresentationFormat>Экран (4:3)</PresentationFormat>
  <Paragraphs>100</Paragraphs>
  <Slides>13</Slides>
  <Notes>1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SamForum.ws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User</cp:lastModifiedBy>
  <cp:revision>59</cp:revision>
  <dcterms:created xsi:type="dcterms:W3CDTF">2011-03-18T15:44:54Z</dcterms:created>
  <dcterms:modified xsi:type="dcterms:W3CDTF">2012-01-08T13:35:40Z</dcterms:modified>
</cp:coreProperties>
</file>